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0.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1.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7.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684" r:id="rId2"/>
    <p:sldMasterId id="2147483687" r:id="rId3"/>
    <p:sldMasterId id="2147483690" r:id="rId4"/>
    <p:sldMasterId id="2147483694" r:id="rId5"/>
    <p:sldMasterId id="2147483698" r:id="rId6"/>
    <p:sldMasterId id="2147483702" r:id="rId7"/>
    <p:sldMasterId id="2147483705" r:id="rId8"/>
    <p:sldMasterId id="2147483708" r:id="rId9"/>
    <p:sldMasterId id="2147483716" r:id="rId10"/>
    <p:sldMasterId id="2147483727" r:id="rId11"/>
    <p:sldMasterId id="2147483736" r:id="rId12"/>
    <p:sldMasterId id="2147483746" r:id="rId13"/>
    <p:sldMasterId id="2147483754" r:id="rId14"/>
    <p:sldMasterId id="2147483765" r:id="rId15"/>
    <p:sldMasterId id="2147483775" r:id="rId16"/>
    <p:sldMasterId id="2147483785" r:id="rId17"/>
    <p:sldMasterId id="2147483795" r:id="rId18"/>
  </p:sldMasterIdLst>
  <p:notesMasterIdLst>
    <p:notesMasterId r:id="rId65"/>
  </p:notesMasterIdLst>
  <p:handoutMasterIdLst>
    <p:handoutMasterId r:id="rId66"/>
  </p:handoutMasterIdLst>
  <p:sldIdLst>
    <p:sldId id="494" r:id="rId19"/>
    <p:sldId id="420" r:id="rId20"/>
    <p:sldId id="585" r:id="rId21"/>
    <p:sldId id="637" r:id="rId22"/>
    <p:sldId id="569" r:id="rId23"/>
    <p:sldId id="643" r:id="rId24"/>
    <p:sldId id="593" r:id="rId25"/>
    <p:sldId id="635" r:id="rId26"/>
    <p:sldId id="636" r:id="rId27"/>
    <p:sldId id="610" r:id="rId28"/>
    <p:sldId id="638" r:id="rId29"/>
    <p:sldId id="468" r:id="rId30"/>
    <p:sldId id="577" r:id="rId31"/>
    <p:sldId id="573" r:id="rId32"/>
    <p:sldId id="656" r:id="rId33"/>
    <p:sldId id="657" r:id="rId34"/>
    <p:sldId id="620" r:id="rId35"/>
    <p:sldId id="639" r:id="rId36"/>
    <p:sldId id="644" r:id="rId37"/>
    <p:sldId id="653" r:id="rId38"/>
    <p:sldId id="654" r:id="rId39"/>
    <p:sldId id="641" r:id="rId40"/>
    <p:sldId id="421" r:id="rId41"/>
    <p:sldId id="351" r:id="rId42"/>
    <p:sldId id="369" r:id="rId43"/>
    <p:sldId id="655" r:id="rId44"/>
    <p:sldId id="652" r:id="rId45"/>
    <p:sldId id="651" r:id="rId46"/>
    <p:sldId id="650" r:id="rId47"/>
    <p:sldId id="649" r:id="rId48"/>
    <p:sldId id="648" r:id="rId49"/>
    <p:sldId id="626" r:id="rId50"/>
    <p:sldId id="547" r:id="rId51"/>
    <p:sldId id="605" r:id="rId52"/>
    <p:sldId id="595" r:id="rId53"/>
    <p:sldId id="406" r:id="rId54"/>
    <p:sldId id="504" r:id="rId55"/>
    <p:sldId id="582" r:id="rId56"/>
    <p:sldId id="506" r:id="rId57"/>
    <p:sldId id="552" r:id="rId58"/>
    <p:sldId id="507" r:id="rId59"/>
    <p:sldId id="501" r:id="rId60"/>
    <p:sldId id="505" r:id="rId61"/>
    <p:sldId id="528" r:id="rId62"/>
    <p:sldId id="529" r:id="rId63"/>
    <p:sldId id="625" r:id="rId64"/>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130" algn="l" rtl="0" fontAlgn="base">
      <a:spcBef>
        <a:spcPct val="0"/>
      </a:spcBef>
      <a:spcAft>
        <a:spcPct val="0"/>
      </a:spcAft>
      <a:defRPr kern="1200">
        <a:solidFill>
          <a:schemeClr val="tx1"/>
        </a:solidFill>
        <a:latin typeface="Arial" charset="0"/>
        <a:ea typeface="+mn-ea"/>
        <a:cs typeface="Arial" charset="0"/>
      </a:defRPr>
    </a:lvl2pPr>
    <a:lvl3pPr marL="914259" algn="l" rtl="0" fontAlgn="base">
      <a:spcBef>
        <a:spcPct val="0"/>
      </a:spcBef>
      <a:spcAft>
        <a:spcPct val="0"/>
      </a:spcAft>
      <a:defRPr kern="1200">
        <a:solidFill>
          <a:schemeClr val="tx1"/>
        </a:solidFill>
        <a:latin typeface="Arial" charset="0"/>
        <a:ea typeface="+mn-ea"/>
        <a:cs typeface="Arial" charset="0"/>
      </a:defRPr>
    </a:lvl3pPr>
    <a:lvl4pPr marL="1371390" algn="l" rtl="0" fontAlgn="base">
      <a:spcBef>
        <a:spcPct val="0"/>
      </a:spcBef>
      <a:spcAft>
        <a:spcPct val="0"/>
      </a:spcAft>
      <a:defRPr kern="1200">
        <a:solidFill>
          <a:schemeClr val="tx1"/>
        </a:solidFill>
        <a:latin typeface="Arial" charset="0"/>
        <a:ea typeface="+mn-ea"/>
        <a:cs typeface="Arial" charset="0"/>
      </a:defRPr>
    </a:lvl4pPr>
    <a:lvl5pPr marL="1828519" algn="l" rtl="0" fontAlgn="base">
      <a:spcBef>
        <a:spcPct val="0"/>
      </a:spcBef>
      <a:spcAft>
        <a:spcPct val="0"/>
      </a:spcAft>
      <a:defRPr kern="1200">
        <a:solidFill>
          <a:schemeClr val="tx1"/>
        </a:solidFill>
        <a:latin typeface="Arial" charset="0"/>
        <a:ea typeface="+mn-ea"/>
        <a:cs typeface="Arial" charset="0"/>
      </a:defRPr>
    </a:lvl5pPr>
    <a:lvl6pPr marL="2285649" algn="l" defTabSz="914259" rtl="0" eaLnBrk="1" latinLnBrk="0" hangingPunct="1">
      <a:defRPr kern="1200">
        <a:solidFill>
          <a:schemeClr val="tx1"/>
        </a:solidFill>
        <a:latin typeface="Arial" charset="0"/>
        <a:ea typeface="+mn-ea"/>
        <a:cs typeface="Arial" charset="0"/>
      </a:defRPr>
    </a:lvl6pPr>
    <a:lvl7pPr marL="2742780" algn="l" defTabSz="914259" rtl="0" eaLnBrk="1" latinLnBrk="0" hangingPunct="1">
      <a:defRPr kern="1200">
        <a:solidFill>
          <a:schemeClr val="tx1"/>
        </a:solidFill>
        <a:latin typeface="Arial" charset="0"/>
        <a:ea typeface="+mn-ea"/>
        <a:cs typeface="Arial" charset="0"/>
      </a:defRPr>
    </a:lvl7pPr>
    <a:lvl8pPr marL="3199908" algn="l" defTabSz="914259" rtl="0" eaLnBrk="1" latinLnBrk="0" hangingPunct="1">
      <a:defRPr kern="1200">
        <a:solidFill>
          <a:schemeClr val="tx1"/>
        </a:solidFill>
        <a:latin typeface="Arial" charset="0"/>
        <a:ea typeface="+mn-ea"/>
        <a:cs typeface="Arial" charset="0"/>
      </a:defRPr>
    </a:lvl8pPr>
    <a:lvl9pPr marL="3657039" algn="l" defTabSz="914259"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521"/>
    <a:srgbClr val="5C6670"/>
    <a:srgbClr val="1F4A7E"/>
    <a:srgbClr val="BF2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45" autoAdjust="0"/>
  </p:normalViewPr>
  <p:slideViewPr>
    <p:cSldViewPr>
      <p:cViewPr varScale="1">
        <p:scale>
          <a:sx n="61" d="100"/>
          <a:sy n="61" d="100"/>
        </p:scale>
        <p:origin x="-768" y="-84"/>
      </p:cViewPr>
      <p:guideLst>
        <p:guide orient="horz" pos="2160"/>
        <p:guide pos="2880"/>
      </p:guideLst>
    </p:cSldViewPr>
  </p:slideViewPr>
  <p:notesTextViewPr>
    <p:cViewPr>
      <p:scale>
        <a:sx n="1" d="1"/>
        <a:sy n="1" d="1"/>
      </p:scale>
      <p:origin x="0" y="0"/>
    </p:cViewPr>
  </p:notesTextViewPr>
  <p:sorterViewPr>
    <p:cViewPr>
      <p:scale>
        <a:sx n="140" d="100"/>
        <a:sy n="140" d="100"/>
      </p:scale>
      <p:origin x="0" y="13110"/>
    </p:cViewPr>
  </p:sorterViewPr>
  <p:notesViewPr>
    <p:cSldViewPr>
      <p:cViewPr varScale="1">
        <p:scale>
          <a:sx n="79" d="100"/>
          <a:sy n="79" d="100"/>
        </p:scale>
        <p:origin x="-2256"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slide" Target="slides/slide45.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61" Type="http://schemas.openxmlformats.org/officeDocument/2006/relationships/slide" Target="slides/slide43.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presProps" Target="presProps.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b="1" i="0" u="none" strike="noStrike" baseline="0">
                <a:solidFill>
                  <a:srgbClr val="000000"/>
                </a:solidFill>
                <a:latin typeface="Calibri"/>
                <a:ea typeface="Calibri"/>
                <a:cs typeface="Calibri"/>
              </a:defRPr>
            </a:pPr>
            <a:r>
              <a:rPr lang="en-US"/>
              <a:t>Colorado New Jobs and Net Migration</a:t>
            </a:r>
          </a:p>
        </c:rich>
      </c:tx>
      <c:layout>
        <c:manualLayout>
          <c:xMode val="edge"/>
          <c:yMode val="edge"/>
          <c:x val="0.19444929427729329"/>
          <c:y val="8.0685829551185081E-3"/>
        </c:manualLayout>
      </c:layout>
      <c:overlay val="0"/>
    </c:title>
    <c:autoTitleDeleted val="0"/>
    <c:plotArea>
      <c:layout>
        <c:manualLayout>
          <c:layoutTarget val="inner"/>
          <c:xMode val="edge"/>
          <c:yMode val="edge"/>
          <c:x val="8.3621293864091548E-2"/>
          <c:y val="0.10208082117520252"/>
          <c:w val="0.87787225828385063"/>
          <c:h val="0.83877287653718025"/>
        </c:manualLayout>
      </c:layout>
      <c:barChart>
        <c:barDir val="col"/>
        <c:grouping val="clustered"/>
        <c:varyColors val="0"/>
        <c:ser>
          <c:idx val="0"/>
          <c:order val="0"/>
          <c:tx>
            <c:v>New Jobs</c:v>
          </c:tx>
          <c:spPr>
            <a:solidFill>
              <a:schemeClr val="tx2"/>
            </a:solidFill>
            <a:ln>
              <a:solidFill>
                <a:schemeClr val="tx2"/>
              </a:solidFill>
            </a:ln>
          </c:spPr>
          <c:invertIfNegative val="0"/>
          <c:cat>
            <c:numRef>
              <c:f>'[Jobs&amp;Migration.XLS]October 15 Forecast'!$E$5:$E$17</c:f>
              <c:numCache>
                <c:formatCode>General</c:formatCode>
                <c:ptCount val="13"/>
                <c:pt idx="0">
                  <c:v>1980</c:v>
                </c:pt>
                <c:pt idx="1">
                  <c:v>1985</c:v>
                </c:pt>
                <c:pt idx="2">
                  <c:v>1990</c:v>
                </c:pt>
                <c:pt idx="3">
                  <c:v>1995</c:v>
                </c:pt>
                <c:pt idx="4">
                  <c:v>2000</c:v>
                </c:pt>
                <c:pt idx="5">
                  <c:v>2005</c:v>
                </c:pt>
                <c:pt idx="6">
                  <c:v>2010</c:v>
                </c:pt>
                <c:pt idx="7">
                  <c:v>2015</c:v>
                </c:pt>
                <c:pt idx="8">
                  <c:v>2020</c:v>
                </c:pt>
                <c:pt idx="9">
                  <c:v>2025</c:v>
                </c:pt>
                <c:pt idx="10">
                  <c:v>2030</c:v>
                </c:pt>
                <c:pt idx="11">
                  <c:v>2035</c:v>
                </c:pt>
                <c:pt idx="12">
                  <c:v>2040</c:v>
                </c:pt>
              </c:numCache>
            </c:numRef>
          </c:cat>
          <c:val>
            <c:numRef>
              <c:f>'[Jobs&amp;Migration.XLS]October 15 Forecast'!$F$5:$F$17</c:f>
              <c:numCache>
                <c:formatCode>General</c:formatCode>
                <c:ptCount val="13"/>
                <c:pt idx="0">
                  <c:v>58000</c:v>
                </c:pt>
                <c:pt idx="1">
                  <c:v>38000</c:v>
                </c:pt>
                <c:pt idx="2">
                  <c:v>20000</c:v>
                </c:pt>
                <c:pt idx="3">
                  <c:v>75631.260533657187</c:v>
                </c:pt>
                <c:pt idx="4">
                  <c:v>93188.765335796867</c:v>
                </c:pt>
                <c:pt idx="5">
                  <c:v>17634.361945023011</c:v>
                </c:pt>
                <c:pt idx="6">
                  <c:v>3171.2841421444864</c:v>
                </c:pt>
                <c:pt idx="7">
                  <c:v>72204.120000000054</c:v>
                </c:pt>
                <c:pt idx="8">
                  <c:v>66191.199999999939</c:v>
                </c:pt>
                <c:pt idx="9">
                  <c:v>54605.200000000063</c:v>
                </c:pt>
                <c:pt idx="10">
                  <c:v>53738.000000000015</c:v>
                </c:pt>
                <c:pt idx="11">
                  <c:v>49097.599999999962</c:v>
                </c:pt>
                <c:pt idx="12">
                  <c:v>45007.599999999911</c:v>
                </c:pt>
              </c:numCache>
            </c:numRef>
          </c:val>
        </c:ser>
        <c:dLbls>
          <c:showLegendKey val="0"/>
          <c:showVal val="0"/>
          <c:showCatName val="0"/>
          <c:showSerName val="0"/>
          <c:showPercent val="0"/>
          <c:showBubbleSize val="0"/>
        </c:dLbls>
        <c:gapWidth val="50"/>
        <c:axId val="30781440"/>
        <c:axId val="30782976"/>
      </c:barChart>
      <c:lineChart>
        <c:grouping val="standard"/>
        <c:varyColors val="0"/>
        <c:ser>
          <c:idx val="1"/>
          <c:order val="1"/>
          <c:tx>
            <c:v>Net Migration</c:v>
          </c:tx>
          <c:marker>
            <c:symbol val="none"/>
          </c:marker>
          <c:cat>
            <c:numRef>
              <c:f>'[Jobs&amp;Migration.XLS]October 15 Forecast'!$E$5:$E$19</c:f>
              <c:numCache>
                <c:formatCode>General</c:formatCode>
                <c:ptCount val="15"/>
                <c:pt idx="0">
                  <c:v>1980</c:v>
                </c:pt>
                <c:pt idx="1">
                  <c:v>1985</c:v>
                </c:pt>
                <c:pt idx="2">
                  <c:v>1990</c:v>
                </c:pt>
                <c:pt idx="3">
                  <c:v>1995</c:v>
                </c:pt>
                <c:pt idx="4">
                  <c:v>2000</c:v>
                </c:pt>
                <c:pt idx="5">
                  <c:v>2005</c:v>
                </c:pt>
                <c:pt idx="6">
                  <c:v>2010</c:v>
                </c:pt>
                <c:pt idx="7">
                  <c:v>2015</c:v>
                </c:pt>
                <c:pt idx="8">
                  <c:v>2020</c:v>
                </c:pt>
                <c:pt idx="9">
                  <c:v>2025</c:v>
                </c:pt>
                <c:pt idx="10">
                  <c:v>2030</c:v>
                </c:pt>
                <c:pt idx="11">
                  <c:v>2035</c:v>
                </c:pt>
                <c:pt idx="12">
                  <c:v>2040</c:v>
                </c:pt>
                <c:pt idx="13">
                  <c:v>2045</c:v>
                </c:pt>
                <c:pt idx="14">
                  <c:v>2050</c:v>
                </c:pt>
              </c:numCache>
            </c:numRef>
          </c:cat>
          <c:val>
            <c:numRef>
              <c:f>'[Jobs&amp;Migration.XLS]October 15 Forecast'!$G$5:$G$17</c:f>
              <c:numCache>
                <c:formatCode>General</c:formatCode>
                <c:ptCount val="13"/>
                <c:pt idx="0">
                  <c:v>40000</c:v>
                </c:pt>
                <c:pt idx="1">
                  <c:v>27000</c:v>
                </c:pt>
                <c:pt idx="2">
                  <c:v>-15000</c:v>
                </c:pt>
                <c:pt idx="3" formatCode="#,##0">
                  <c:v>67000</c:v>
                </c:pt>
                <c:pt idx="4" formatCode="#,##0">
                  <c:v>73000</c:v>
                </c:pt>
                <c:pt idx="5" formatCode="#,##0">
                  <c:v>25352.799999999999</c:v>
                </c:pt>
                <c:pt idx="6" formatCode="#,##0">
                  <c:v>38432</c:v>
                </c:pt>
                <c:pt idx="7" formatCode="#,##0">
                  <c:v>45978</c:v>
                </c:pt>
                <c:pt idx="8" formatCode="#,##0">
                  <c:v>62890</c:v>
                </c:pt>
                <c:pt idx="9" formatCode="#,##0">
                  <c:v>66320</c:v>
                </c:pt>
                <c:pt idx="10" formatCode="#,##0">
                  <c:v>65157</c:v>
                </c:pt>
                <c:pt idx="11" formatCode="#,##0">
                  <c:v>61569</c:v>
                </c:pt>
                <c:pt idx="12" formatCode="#,##0">
                  <c:v>58630</c:v>
                </c:pt>
              </c:numCache>
            </c:numRef>
          </c:val>
          <c:smooth val="0"/>
        </c:ser>
        <c:dLbls>
          <c:showLegendKey val="0"/>
          <c:showVal val="0"/>
          <c:showCatName val="0"/>
          <c:showSerName val="0"/>
          <c:showPercent val="0"/>
          <c:showBubbleSize val="0"/>
        </c:dLbls>
        <c:marker val="1"/>
        <c:smooth val="0"/>
        <c:axId val="30781440"/>
        <c:axId val="30782976"/>
      </c:lineChart>
      <c:catAx>
        <c:axId val="30781440"/>
        <c:scaling>
          <c:orientation val="minMax"/>
        </c:scaling>
        <c:delete val="0"/>
        <c:axPos val="b"/>
        <c:numFmt formatCode="General" sourceLinked="1"/>
        <c:majorTickMark val="out"/>
        <c:minorTickMark val="none"/>
        <c:tickLblPos val="nextTo"/>
        <c:txPr>
          <a:bodyPr rot="0" vert="horz"/>
          <a:lstStyle/>
          <a:p>
            <a:pPr>
              <a:defRPr sz="1600" b="0" i="0" u="none" strike="noStrike" baseline="0">
                <a:solidFill>
                  <a:srgbClr val="000000"/>
                </a:solidFill>
                <a:latin typeface="Calibri"/>
                <a:ea typeface="Calibri"/>
                <a:cs typeface="Calibri"/>
              </a:defRPr>
            </a:pPr>
            <a:endParaRPr lang="en-US"/>
          </a:p>
        </c:txPr>
        <c:crossAx val="30782976"/>
        <c:crosses val="autoZero"/>
        <c:auto val="1"/>
        <c:lblAlgn val="ctr"/>
        <c:lblOffset val="100"/>
        <c:noMultiLvlLbl val="0"/>
      </c:catAx>
      <c:valAx>
        <c:axId val="30782976"/>
        <c:scaling>
          <c:orientation val="minMax"/>
        </c:scaling>
        <c:delete val="0"/>
        <c:axPos val="l"/>
        <c:majorGridlines/>
        <c:numFmt formatCode="#,##0" sourceLinked="0"/>
        <c:majorTickMark val="out"/>
        <c:minorTickMark val="none"/>
        <c:tickLblPos val="nextTo"/>
        <c:txPr>
          <a:bodyPr rot="0" vert="horz"/>
          <a:lstStyle/>
          <a:p>
            <a:pPr>
              <a:defRPr sz="1400" b="0" i="0" u="none" strike="noStrike" baseline="0">
                <a:solidFill>
                  <a:srgbClr val="000000"/>
                </a:solidFill>
                <a:latin typeface="Calibri"/>
                <a:ea typeface="Calibri"/>
                <a:cs typeface="Calibri"/>
              </a:defRPr>
            </a:pPr>
            <a:endParaRPr lang="en-US"/>
          </a:p>
        </c:txPr>
        <c:crossAx val="30781440"/>
        <c:crosses val="autoZero"/>
        <c:crossBetween val="between"/>
      </c:valAx>
    </c:plotArea>
    <c:legend>
      <c:legendPos val="r"/>
      <c:layout>
        <c:manualLayout>
          <c:xMode val="edge"/>
          <c:yMode val="edge"/>
          <c:x val="0.64519829093811132"/>
          <c:y val="0.11809832394248752"/>
          <c:w val="0.17756300220979515"/>
          <c:h val="0.10218002628642674"/>
        </c:manualLayout>
      </c:layout>
      <c:overlay val="0"/>
      <c:txPr>
        <a:bodyPr/>
        <a:lstStyle/>
        <a:p>
          <a:pPr>
            <a:defRPr sz="1600" b="0" i="0" u="none" strike="noStrike" baseline="0">
              <a:solidFill>
                <a:srgbClr val="000000"/>
              </a:solidFill>
              <a:latin typeface="Calibri"/>
              <a:ea typeface="Calibri"/>
              <a:cs typeface="Calibri"/>
            </a:defRPr>
          </a:pPr>
          <a:endParaRPr lang="en-US"/>
        </a:p>
      </c:txPr>
    </c:legend>
    <c:plotVisOnly val="1"/>
    <c:dispBlanksAs val="gap"/>
    <c:showDLblsOverMax val="0"/>
  </c:chart>
  <c:txPr>
    <a:bodyPr/>
    <a:lstStyle/>
    <a:p>
      <a:pPr>
        <a:defRPr sz="1000" b="0" i="0" u="none" strike="noStrike" baseline="0">
          <a:solidFill>
            <a:srgbClr val="000000"/>
          </a:solidFill>
          <a:latin typeface="Calibri"/>
          <a:ea typeface="Calibri"/>
          <a:cs typeface="Calibri"/>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0.0966</cdr:x>
      <cdr:y>0.95275</cdr:y>
    </cdr:from>
    <cdr:to>
      <cdr:x>0.50933</cdr:x>
      <cdr:y>0.98906</cdr:y>
    </cdr:to>
    <cdr:sp macro="" textlink="">
      <cdr:nvSpPr>
        <cdr:cNvPr id="2" name="TextBox 1"/>
        <cdr:cNvSpPr txBox="1"/>
      </cdr:nvSpPr>
      <cdr:spPr>
        <a:xfrm xmlns:a="http://schemas.openxmlformats.org/drawingml/2006/main">
          <a:off x="838200" y="5998535"/>
          <a:ext cx="3581400" cy="228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smtClean="0"/>
            <a:t>Source: State Demography Office</a:t>
          </a:r>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27" tIns="45713" rIns="91427" bIns="45713"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1427" tIns="45713" rIns="91427" bIns="45713" rtlCol="0"/>
          <a:lstStyle>
            <a:lvl1pPr algn="r">
              <a:defRPr sz="1200"/>
            </a:lvl1pPr>
          </a:lstStyle>
          <a:p>
            <a:fld id="{D03222AD-C153-466B-B65C-3712EB9AE068}" type="datetimeFigureOut">
              <a:rPr lang="en-US" smtClean="0"/>
              <a:t>1/14/2016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1427" tIns="45713" rIns="91427" bIns="45713"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27" tIns="45713" rIns="91427" bIns="45713" rtlCol="0" anchor="b"/>
          <a:lstStyle>
            <a:lvl1pPr algn="r">
              <a:defRPr sz="1200"/>
            </a:lvl1pPr>
          </a:lstStyle>
          <a:p>
            <a:fld id="{3A0B9E45-88F5-48CB-9CC7-480DE9DA2F69}" type="slidenum">
              <a:rPr lang="en-US" smtClean="0"/>
              <a:t>‹#›</a:t>
            </a:fld>
            <a:endParaRPr lang="en-US"/>
          </a:p>
        </p:txBody>
      </p:sp>
    </p:spTree>
    <p:extLst>
      <p:ext uri="{BB962C8B-B14F-4D97-AF65-F5344CB8AC3E}">
        <p14:creationId xmlns:p14="http://schemas.microsoft.com/office/powerpoint/2010/main" val="2630687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27" tIns="45713" rIns="91427" bIns="45713"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1427" tIns="45713" rIns="91427" bIns="45713" rtlCol="0"/>
          <a:lstStyle>
            <a:lvl1pPr algn="r" fontAlgn="auto">
              <a:spcBef>
                <a:spcPts val="0"/>
              </a:spcBef>
              <a:spcAft>
                <a:spcPts val="0"/>
              </a:spcAft>
              <a:defRPr sz="1200" smtClean="0">
                <a:latin typeface="+mn-lt"/>
                <a:cs typeface="+mn-cs"/>
              </a:defRPr>
            </a:lvl1pPr>
          </a:lstStyle>
          <a:p>
            <a:pPr>
              <a:defRPr/>
            </a:pPr>
            <a:fld id="{08F090D9-59D3-414E-9A95-2D0A812A1F51}" type="datetimeFigureOut">
              <a:rPr lang="en-US"/>
              <a:pPr>
                <a:defRPr/>
              </a:pPr>
              <a:t>1/14/2016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27" tIns="45713" rIns="91427" bIns="45713"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27" tIns="45713" rIns="91427" bIns="45713"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967"/>
            <a:ext cx="3037840" cy="464820"/>
          </a:xfrm>
          <a:prstGeom prst="rect">
            <a:avLst/>
          </a:prstGeom>
        </p:spPr>
        <p:txBody>
          <a:bodyPr vert="horz" lIns="91427" tIns="45713" rIns="91427" bIns="45713"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27" tIns="45713" rIns="91427" bIns="45713" rtlCol="0" anchor="b"/>
          <a:lstStyle>
            <a:lvl1pPr algn="r" fontAlgn="auto">
              <a:spcBef>
                <a:spcPts val="0"/>
              </a:spcBef>
              <a:spcAft>
                <a:spcPts val="0"/>
              </a:spcAft>
              <a:defRPr sz="1200" smtClean="0">
                <a:latin typeface="+mn-lt"/>
                <a:cs typeface="+mn-cs"/>
              </a:defRPr>
            </a:lvl1pPr>
          </a:lstStyle>
          <a:p>
            <a:pPr>
              <a:defRPr/>
            </a:pPr>
            <a:fld id="{C7699DDD-D8ED-4C01-851C-065722F0514D}" type="slidenum">
              <a:rPr lang="en-US"/>
              <a:pPr>
                <a:defRPr/>
              </a:pPr>
              <a:t>‹#›</a:t>
            </a:fld>
            <a:endParaRPr lang="en-US"/>
          </a:p>
        </p:txBody>
      </p:sp>
    </p:spTree>
    <p:extLst>
      <p:ext uri="{BB962C8B-B14F-4D97-AF65-F5344CB8AC3E}">
        <p14:creationId xmlns:p14="http://schemas.microsoft.com/office/powerpoint/2010/main" val="1890776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130" algn="l" rtl="0" fontAlgn="base">
      <a:spcBef>
        <a:spcPct val="30000"/>
      </a:spcBef>
      <a:spcAft>
        <a:spcPct val="0"/>
      </a:spcAft>
      <a:defRPr sz="1200" kern="1200">
        <a:solidFill>
          <a:schemeClr val="tx1"/>
        </a:solidFill>
        <a:latin typeface="+mn-lt"/>
        <a:ea typeface="+mn-ea"/>
        <a:cs typeface="+mn-cs"/>
      </a:defRPr>
    </a:lvl2pPr>
    <a:lvl3pPr marL="914259" algn="l" rtl="0" fontAlgn="base">
      <a:spcBef>
        <a:spcPct val="30000"/>
      </a:spcBef>
      <a:spcAft>
        <a:spcPct val="0"/>
      </a:spcAft>
      <a:defRPr sz="1200" kern="1200">
        <a:solidFill>
          <a:schemeClr val="tx1"/>
        </a:solidFill>
        <a:latin typeface="+mn-lt"/>
        <a:ea typeface="+mn-ea"/>
        <a:cs typeface="+mn-cs"/>
      </a:defRPr>
    </a:lvl3pPr>
    <a:lvl4pPr marL="1371390" algn="l" rtl="0" fontAlgn="base">
      <a:spcBef>
        <a:spcPct val="30000"/>
      </a:spcBef>
      <a:spcAft>
        <a:spcPct val="0"/>
      </a:spcAft>
      <a:defRPr sz="1200" kern="1200">
        <a:solidFill>
          <a:schemeClr val="tx1"/>
        </a:solidFill>
        <a:latin typeface="+mn-lt"/>
        <a:ea typeface="+mn-ea"/>
        <a:cs typeface="+mn-cs"/>
      </a:defRPr>
    </a:lvl4pPr>
    <a:lvl5pPr marL="1828519" algn="l" rtl="0" fontAlgn="base">
      <a:spcBef>
        <a:spcPct val="30000"/>
      </a:spcBef>
      <a:spcAft>
        <a:spcPct val="0"/>
      </a:spcAft>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1</a:t>
            </a:fld>
            <a:endParaRPr lang="en-US"/>
          </a:p>
        </p:txBody>
      </p:sp>
    </p:spTree>
    <p:extLst>
      <p:ext uri="{BB962C8B-B14F-4D97-AF65-F5344CB8AC3E}">
        <p14:creationId xmlns:p14="http://schemas.microsoft.com/office/powerpoint/2010/main" val="654561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1181100" y="696913"/>
            <a:ext cx="4648200" cy="3486150"/>
          </a:xfrm>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This makes it look like aging Hispanics may not be a big deal but between 2000 and 2010 Hispanic 65+ increased by 56% compared to the entire population which increased by 32%  Forecast to increase by 97%</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defRPr>
            </a:lvl1pPr>
            <a:lvl2pPr marL="741255" indent="-284121" algn="l" eaLnBrk="0" hangingPunct="0">
              <a:spcBef>
                <a:spcPct val="30000"/>
              </a:spcBef>
              <a:defRPr sz="1200">
                <a:solidFill>
                  <a:schemeClr val="tx1"/>
                </a:solidFill>
                <a:latin typeface="Arial" charset="0"/>
              </a:defRPr>
            </a:lvl2pPr>
            <a:lvl3pPr marL="1141246" indent="-226980" algn="l" eaLnBrk="0" hangingPunct="0">
              <a:spcBef>
                <a:spcPct val="30000"/>
              </a:spcBef>
              <a:defRPr sz="1200">
                <a:solidFill>
                  <a:schemeClr val="tx1"/>
                </a:solidFill>
                <a:latin typeface="Arial" charset="0"/>
              </a:defRPr>
            </a:lvl3pPr>
            <a:lvl4pPr marL="1598378" indent="-226980" algn="l" eaLnBrk="0" hangingPunct="0">
              <a:spcBef>
                <a:spcPct val="30000"/>
              </a:spcBef>
              <a:defRPr sz="1200">
                <a:solidFill>
                  <a:schemeClr val="tx1"/>
                </a:solidFill>
                <a:latin typeface="Arial" charset="0"/>
              </a:defRPr>
            </a:lvl4pPr>
            <a:lvl5pPr marL="2055512" indent="-226980" algn="l" eaLnBrk="0" hangingPunct="0">
              <a:spcBef>
                <a:spcPct val="30000"/>
              </a:spcBef>
              <a:defRPr sz="1200">
                <a:solidFill>
                  <a:schemeClr val="tx1"/>
                </a:solidFill>
                <a:latin typeface="Arial" charset="0"/>
              </a:defRPr>
            </a:lvl5pPr>
            <a:lvl6pPr marL="2512644" indent="-226980" eaLnBrk="0" fontAlgn="base" hangingPunct="0">
              <a:spcBef>
                <a:spcPct val="30000"/>
              </a:spcBef>
              <a:spcAft>
                <a:spcPct val="0"/>
              </a:spcAft>
              <a:defRPr sz="1200">
                <a:solidFill>
                  <a:schemeClr val="tx1"/>
                </a:solidFill>
                <a:latin typeface="Arial" charset="0"/>
              </a:defRPr>
            </a:lvl6pPr>
            <a:lvl7pPr marL="2969778" indent="-226980" eaLnBrk="0" fontAlgn="base" hangingPunct="0">
              <a:spcBef>
                <a:spcPct val="30000"/>
              </a:spcBef>
              <a:spcAft>
                <a:spcPct val="0"/>
              </a:spcAft>
              <a:defRPr sz="1200">
                <a:solidFill>
                  <a:schemeClr val="tx1"/>
                </a:solidFill>
                <a:latin typeface="Arial" charset="0"/>
              </a:defRPr>
            </a:lvl7pPr>
            <a:lvl8pPr marL="3426911" indent="-226980" eaLnBrk="0" fontAlgn="base" hangingPunct="0">
              <a:spcBef>
                <a:spcPct val="30000"/>
              </a:spcBef>
              <a:spcAft>
                <a:spcPct val="0"/>
              </a:spcAft>
              <a:defRPr sz="1200">
                <a:solidFill>
                  <a:schemeClr val="tx1"/>
                </a:solidFill>
                <a:latin typeface="Arial" charset="0"/>
              </a:defRPr>
            </a:lvl8pPr>
            <a:lvl9pPr marL="3884044" indent="-226980" eaLnBrk="0" fontAlgn="base" hangingPunct="0">
              <a:spcBef>
                <a:spcPct val="30000"/>
              </a:spcBef>
              <a:spcAft>
                <a:spcPct val="0"/>
              </a:spcAft>
              <a:defRPr sz="1200">
                <a:solidFill>
                  <a:schemeClr val="tx1"/>
                </a:solidFill>
                <a:latin typeface="Arial" charset="0"/>
              </a:defRPr>
            </a:lvl9pPr>
          </a:lstStyle>
          <a:p>
            <a:pPr algn="r" defTabSz="914266" eaLnBrk="1" hangingPunct="1">
              <a:spcBef>
                <a:spcPct val="0"/>
              </a:spcBef>
            </a:pPr>
            <a:fld id="{39F7B48F-3CD2-4C44-8580-01BF62528B3D}" type="slidenum">
              <a:rPr lang="en-US" altLang="en-US" smtClean="0"/>
              <a:pPr algn="r" defTabSz="914266" eaLnBrk="1" hangingPunct="1">
                <a:spcBef>
                  <a:spcPct val="0"/>
                </a:spcBef>
              </a:pPr>
              <a:t>22</a:t>
            </a:fld>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Douglas MHI - $102,626,</a:t>
            </a:r>
            <a:r>
              <a:rPr lang="en-US" baseline="0" dirty="0" smtClean="0"/>
              <a:t> 1</a:t>
            </a:r>
            <a:r>
              <a:rPr lang="en-US" baseline="30000" dirty="0" smtClean="0"/>
              <a:t>st</a:t>
            </a:r>
            <a:r>
              <a:rPr lang="en-US" baseline="0" dirty="0" smtClean="0"/>
              <a:t> by $20k to </a:t>
            </a:r>
            <a:r>
              <a:rPr lang="en-US" baseline="0" dirty="0" smtClean="0"/>
              <a:t>Elbert</a:t>
            </a:r>
          </a:p>
          <a:p>
            <a:r>
              <a:rPr lang="en-US" baseline="0" dirty="0" smtClean="0"/>
              <a:t>Increases in Poverty for County without much currently</a:t>
            </a:r>
          </a:p>
          <a:p>
            <a:endParaRPr lang="en-US" dirty="0" smtClean="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360" eaLnBrk="0" hangingPunct="0">
              <a:defRPr sz="2000">
                <a:solidFill>
                  <a:schemeClr val="tx1"/>
                </a:solidFill>
                <a:latin typeface="Arial" charset="0"/>
              </a:defRPr>
            </a:lvl1pPr>
            <a:lvl2pPr marL="742841" indent="-285708" defTabSz="952360" eaLnBrk="0" hangingPunct="0">
              <a:defRPr sz="2000">
                <a:solidFill>
                  <a:schemeClr val="tx1"/>
                </a:solidFill>
                <a:latin typeface="Arial" charset="0"/>
              </a:defRPr>
            </a:lvl2pPr>
            <a:lvl3pPr marL="1142833" indent="-228567" defTabSz="952360" eaLnBrk="0" hangingPunct="0">
              <a:defRPr sz="2000">
                <a:solidFill>
                  <a:schemeClr val="tx1"/>
                </a:solidFill>
                <a:latin typeface="Arial" charset="0"/>
              </a:defRPr>
            </a:lvl3pPr>
            <a:lvl4pPr marL="1599965" indent="-228567" defTabSz="952360" eaLnBrk="0" hangingPunct="0">
              <a:defRPr sz="2000">
                <a:solidFill>
                  <a:schemeClr val="tx1"/>
                </a:solidFill>
                <a:latin typeface="Arial" charset="0"/>
              </a:defRPr>
            </a:lvl4pPr>
            <a:lvl5pPr marL="2057099" indent="-228567" defTabSz="952360" eaLnBrk="0" hangingPunct="0">
              <a:defRPr sz="2000">
                <a:solidFill>
                  <a:schemeClr val="tx1"/>
                </a:solidFill>
                <a:latin typeface="Arial" charset="0"/>
              </a:defRPr>
            </a:lvl5pPr>
            <a:lvl6pPr marL="2514232" indent="-228567" algn="r" defTabSz="952360" eaLnBrk="0" fontAlgn="base" hangingPunct="0">
              <a:spcBef>
                <a:spcPct val="0"/>
              </a:spcBef>
              <a:spcAft>
                <a:spcPct val="0"/>
              </a:spcAft>
              <a:defRPr sz="2000">
                <a:solidFill>
                  <a:schemeClr val="tx1"/>
                </a:solidFill>
                <a:latin typeface="Arial" charset="0"/>
              </a:defRPr>
            </a:lvl6pPr>
            <a:lvl7pPr marL="2971364" indent="-228567" algn="r" defTabSz="952360" eaLnBrk="0" fontAlgn="base" hangingPunct="0">
              <a:spcBef>
                <a:spcPct val="0"/>
              </a:spcBef>
              <a:spcAft>
                <a:spcPct val="0"/>
              </a:spcAft>
              <a:defRPr sz="2000">
                <a:solidFill>
                  <a:schemeClr val="tx1"/>
                </a:solidFill>
                <a:latin typeface="Arial" charset="0"/>
              </a:defRPr>
            </a:lvl7pPr>
            <a:lvl8pPr marL="3428498" indent="-228567" algn="r" defTabSz="952360" eaLnBrk="0" fontAlgn="base" hangingPunct="0">
              <a:spcBef>
                <a:spcPct val="0"/>
              </a:spcBef>
              <a:spcAft>
                <a:spcPct val="0"/>
              </a:spcAft>
              <a:defRPr sz="2000">
                <a:solidFill>
                  <a:schemeClr val="tx1"/>
                </a:solidFill>
                <a:latin typeface="Arial" charset="0"/>
              </a:defRPr>
            </a:lvl8pPr>
            <a:lvl9pPr marL="3885630" indent="-228567" algn="r" defTabSz="952360" eaLnBrk="0" fontAlgn="base" hangingPunct="0">
              <a:spcBef>
                <a:spcPct val="0"/>
              </a:spcBef>
              <a:spcAft>
                <a:spcPct val="0"/>
              </a:spcAft>
              <a:defRPr sz="2000">
                <a:solidFill>
                  <a:schemeClr val="tx1"/>
                </a:solidFill>
                <a:latin typeface="Arial" charset="0"/>
              </a:defRPr>
            </a:lvl9pPr>
          </a:lstStyle>
          <a:p>
            <a:pPr eaLnBrk="1" hangingPunct="1"/>
            <a:fld id="{3C4C0504-B4B5-4297-AB73-691FDFC294F7}" type="slidenum">
              <a:rPr lang="en-US" sz="1200"/>
              <a:pPr eaLnBrk="1" hangingPunct="1"/>
              <a:t>23</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 look at</a:t>
            </a:r>
            <a:endParaRPr lang="en-US" dirty="0"/>
          </a:p>
        </p:txBody>
      </p:sp>
      <p:sp>
        <p:nvSpPr>
          <p:cNvPr id="4" name="Slide Number Placeholder 3"/>
          <p:cNvSpPr>
            <a:spLocks noGrp="1"/>
          </p:cNvSpPr>
          <p:nvPr>
            <p:ph type="sldNum" sz="quarter" idx="10"/>
          </p:nvPr>
        </p:nvSpPr>
        <p:spPr/>
        <p:txBody>
          <a:bodyPr/>
          <a:lstStyle/>
          <a:p>
            <a:fld id="{6260CBE2-D056-4292-BFB5-BFE6FCFDF19A}" type="slidenum">
              <a:rPr lang="en-US" smtClean="0"/>
              <a:pPr/>
              <a:t>24</a:t>
            </a:fld>
            <a:endParaRPr lang="en-US" dirty="0"/>
          </a:p>
        </p:txBody>
      </p:sp>
    </p:spTree>
    <p:extLst>
      <p:ext uri="{BB962C8B-B14F-4D97-AF65-F5344CB8AC3E}">
        <p14:creationId xmlns:p14="http://schemas.microsoft.com/office/powerpoint/2010/main" val="3709539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60CBE2-D056-4292-BFB5-BFE6FCFDF19A}" type="slidenum">
              <a:rPr lang="en-US" smtClean="0"/>
              <a:pPr/>
              <a:t>25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xfrm>
            <a:off x="936625" y="4416425"/>
            <a:ext cx="513715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872997" eaLnBrk="0" hangingPunct="0">
              <a:spcBef>
                <a:spcPct val="30000"/>
              </a:spcBef>
              <a:defRPr sz="1200">
                <a:solidFill>
                  <a:schemeClr val="tx1"/>
                </a:solidFill>
                <a:latin typeface="Arial" charset="0"/>
              </a:defRPr>
            </a:lvl1pPr>
            <a:lvl2pPr marL="741255" indent="-284121" algn="l" defTabSz="872997" eaLnBrk="0" hangingPunct="0">
              <a:spcBef>
                <a:spcPct val="30000"/>
              </a:spcBef>
              <a:defRPr sz="1200">
                <a:solidFill>
                  <a:schemeClr val="tx1"/>
                </a:solidFill>
                <a:latin typeface="Arial" charset="0"/>
              </a:defRPr>
            </a:lvl2pPr>
            <a:lvl3pPr marL="1141246" indent="-226980" algn="l" defTabSz="872997" eaLnBrk="0" hangingPunct="0">
              <a:spcBef>
                <a:spcPct val="30000"/>
              </a:spcBef>
              <a:defRPr sz="1200">
                <a:solidFill>
                  <a:schemeClr val="tx1"/>
                </a:solidFill>
                <a:latin typeface="Arial" charset="0"/>
              </a:defRPr>
            </a:lvl3pPr>
            <a:lvl4pPr marL="1598378" indent="-226980" algn="l" defTabSz="872997" eaLnBrk="0" hangingPunct="0">
              <a:spcBef>
                <a:spcPct val="30000"/>
              </a:spcBef>
              <a:defRPr sz="1200">
                <a:solidFill>
                  <a:schemeClr val="tx1"/>
                </a:solidFill>
                <a:latin typeface="Arial" charset="0"/>
              </a:defRPr>
            </a:lvl4pPr>
            <a:lvl5pPr marL="2055512" indent="-226980" algn="l" defTabSz="872997" eaLnBrk="0" hangingPunct="0">
              <a:spcBef>
                <a:spcPct val="30000"/>
              </a:spcBef>
              <a:defRPr sz="1200">
                <a:solidFill>
                  <a:schemeClr val="tx1"/>
                </a:solidFill>
                <a:latin typeface="Arial" charset="0"/>
              </a:defRPr>
            </a:lvl5pPr>
            <a:lvl6pPr marL="2512644" indent="-226980" defTabSz="872997" eaLnBrk="0" fontAlgn="base" hangingPunct="0">
              <a:spcBef>
                <a:spcPct val="30000"/>
              </a:spcBef>
              <a:spcAft>
                <a:spcPct val="0"/>
              </a:spcAft>
              <a:defRPr sz="1200">
                <a:solidFill>
                  <a:schemeClr val="tx1"/>
                </a:solidFill>
                <a:latin typeface="Arial" charset="0"/>
              </a:defRPr>
            </a:lvl6pPr>
            <a:lvl7pPr marL="2969778" indent="-226980" defTabSz="872997" eaLnBrk="0" fontAlgn="base" hangingPunct="0">
              <a:spcBef>
                <a:spcPct val="30000"/>
              </a:spcBef>
              <a:spcAft>
                <a:spcPct val="0"/>
              </a:spcAft>
              <a:defRPr sz="1200">
                <a:solidFill>
                  <a:schemeClr val="tx1"/>
                </a:solidFill>
                <a:latin typeface="Arial" charset="0"/>
              </a:defRPr>
            </a:lvl7pPr>
            <a:lvl8pPr marL="3426911" indent="-226980" defTabSz="872997" eaLnBrk="0" fontAlgn="base" hangingPunct="0">
              <a:spcBef>
                <a:spcPct val="30000"/>
              </a:spcBef>
              <a:spcAft>
                <a:spcPct val="0"/>
              </a:spcAft>
              <a:defRPr sz="1200">
                <a:solidFill>
                  <a:schemeClr val="tx1"/>
                </a:solidFill>
                <a:latin typeface="Arial" charset="0"/>
              </a:defRPr>
            </a:lvl8pPr>
            <a:lvl9pPr marL="3884044" indent="-226980" defTabSz="872997"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CAAED1CE-2A81-4F76-97DD-FD3896FAADF1}" type="slidenum">
              <a:rPr lang="en-US" altLang="en-US" smtClean="0">
                <a:solidFill>
                  <a:prstClr val="black"/>
                </a:solidFill>
              </a:rPr>
              <a:pPr algn="r" eaLnBrk="1" hangingPunct="1">
                <a:spcBef>
                  <a:spcPct val="0"/>
                </a:spcBef>
              </a:pPr>
              <a:t>29</a:t>
            </a:fld>
            <a:endParaRPr lang="en-US" altLang="en-US" smtClean="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solidFill>
                  <a:prstClr val="black"/>
                </a:solidFill>
              </a:rPr>
              <a:pPr>
                <a:defRPr/>
              </a:pPr>
              <a:t>30</a:t>
            </a:fld>
            <a:endParaRPr lang="en-US">
              <a:solidFill>
                <a:prstClr val="black"/>
              </a:solidFill>
            </a:endParaRPr>
          </a:p>
        </p:txBody>
      </p:sp>
    </p:spTree>
    <p:extLst>
      <p:ext uri="{BB962C8B-B14F-4D97-AF65-F5344CB8AC3E}">
        <p14:creationId xmlns:p14="http://schemas.microsoft.com/office/powerpoint/2010/main" val="602484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2969" indent="-172969">
              <a:spcBef>
                <a:spcPct val="0"/>
              </a:spcBef>
              <a:buFont typeface="Arial" pitchFamily="34" charset="0"/>
              <a:buChar char="•"/>
              <a:defRPr/>
            </a:pPr>
            <a:r>
              <a:rPr lang="en-US" dirty="0" smtClean="0"/>
              <a:t>Average taxable expenditures also change with age, with 65+ making on average few taxable expenditures.</a:t>
            </a:r>
          </a:p>
          <a:p>
            <a:pPr marL="172969" indent="-172969">
              <a:spcBef>
                <a:spcPct val="0"/>
              </a:spcBef>
              <a:buFont typeface="Arial" pitchFamily="34" charset="0"/>
              <a:buChar char="•"/>
              <a:defRPr/>
            </a:pPr>
            <a:r>
              <a:rPr lang="en-US" dirty="0" smtClean="0"/>
              <a:t>This will impact per capita sales tax in Colorado.  Below are examples of the potential impact using forecasts of households by age in Colorado.</a:t>
            </a:r>
          </a:p>
          <a:p>
            <a:pPr eaLnBrk="1" hangingPunct="1">
              <a:spcBef>
                <a:spcPct val="0"/>
              </a:spcBef>
              <a:defRPr/>
            </a:pPr>
            <a:endParaRPr lang="en-US" dirty="0" smtClean="0"/>
          </a:p>
          <a:p>
            <a:pPr>
              <a:defRPr/>
            </a:pPr>
            <a:endParaRPr lang="en-US" dirty="0" smtClean="0"/>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defRPr>
            </a:lvl1pPr>
            <a:lvl2pPr marL="741147" indent="-284080" algn="l" eaLnBrk="0" hangingPunct="0">
              <a:spcBef>
                <a:spcPct val="30000"/>
              </a:spcBef>
              <a:defRPr sz="1200">
                <a:solidFill>
                  <a:schemeClr val="tx1"/>
                </a:solidFill>
                <a:latin typeface="Arial" charset="0"/>
              </a:defRPr>
            </a:lvl2pPr>
            <a:lvl3pPr marL="1141078" indent="-226946" algn="l" eaLnBrk="0" hangingPunct="0">
              <a:spcBef>
                <a:spcPct val="30000"/>
              </a:spcBef>
              <a:defRPr sz="1200">
                <a:solidFill>
                  <a:schemeClr val="tx1"/>
                </a:solidFill>
                <a:latin typeface="Arial" charset="0"/>
              </a:defRPr>
            </a:lvl3pPr>
            <a:lvl4pPr marL="1598143" indent="-226946" algn="l" eaLnBrk="0" hangingPunct="0">
              <a:spcBef>
                <a:spcPct val="30000"/>
              </a:spcBef>
              <a:defRPr sz="1200">
                <a:solidFill>
                  <a:schemeClr val="tx1"/>
                </a:solidFill>
                <a:latin typeface="Arial" charset="0"/>
              </a:defRPr>
            </a:lvl4pPr>
            <a:lvl5pPr marL="2055211" indent="-226946" algn="l" eaLnBrk="0" hangingPunct="0">
              <a:spcBef>
                <a:spcPct val="30000"/>
              </a:spcBef>
              <a:defRPr sz="1200">
                <a:solidFill>
                  <a:schemeClr val="tx1"/>
                </a:solidFill>
                <a:latin typeface="Arial" charset="0"/>
              </a:defRPr>
            </a:lvl5pPr>
            <a:lvl6pPr marL="2512276" indent="-226946" eaLnBrk="0" fontAlgn="base" hangingPunct="0">
              <a:spcBef>
                <a:spcPct val="30000"/>
              </a:spcBef>
              <a:spcAft>
                <a:spcPct val="0"/>
              </a:spcAft>
              <a:defRPr sz="1200">
                <a:solidFill>
                  <a:schemeClr val="tx1"/>
                </a:solidFill>
                <a:latin typeface="Arial" charset="0"/>
              </a:defRPr>
            </a:lvl6pPr>
            <a:lvl7pPr marL="2969343" indent="-226946" eaLnBrk="0" fontAlgn="base" hangingPunct="0">
              <a:spcBef>
                <a:spcPct val="30000"/>
              </a:spcBef>
              <a:spcAft>
                <a:spcPct val="0"/>
              </a:spcAft>
              <a:defRPr sz="1200">
                <a:solidFill>
                  <a:schemeClr val="tx1"/>
                </a:solidFill>
                <a:latin typeface="Arial" charset="0"/>
              </a:defRPr>
            </a:lvl7pPr>
            <a:lvl8pPr marL="3426409" indent="-226946" eaLnBrk="0" fontAlgn="base" hangingPunct="0">
              <a:spcBef>
                <a:spcPct val="30000"/>
              </a:spcBef>
              <a:spcAft>
                <a:spcPct val="0"/>
              </a:spcAft>
              <a:defRPr sz="1200">
                <a:solidFill>
                  <a:schemeClr val="tx1"/>
                </a:solidFill>
                <a:latin typeface="Arial" charset="0"/>
              </a:defRPr>
            </a:lvl8pPr>
            <a:lvl9pPr marL="3883475" indent="-226946" eaLnBrk="0" fontAlgn="base" hangingPunct="0">
              <a:spcBef>
                <a:spcPct val="30000"/>
              </a:spcBef>
              <a:spcAft>
                <a:spcPct val="0"/>
              </a:spcAft>
              <a:defRPr sz="1200">
                <a:solidFill>
                  <a:schemeClr val="tx1"/>
                </a:solidFill>
                <a:latin typeface="Arial" charset="0"/>
              </a:defRPr>
            </a:lvl9pPr>
          </a:lstStyle>
          <a:p>
            <a:pPr algn="r" defTabSz="914132" eaLnBrk="1" hangingPunct="1">
              <a:spcBef>
                <a:spcPct val="0"/>
              </a:spcBef>
            </a:pPr>
            <a:fld id="{89FCA91C-3373-4304-9AE2-1D9E3B674A91}" type="slidenum">
              <a:rPr lang="en-US" altLang="en-US" sz="1300">
                <a:solidFill>
                  <a:prstClr val="black"/>
                </a:solidFill>
              </a:rPr>
              <a:pPr algn="r" defTabSz="914132" eaLnBrk="1" hangingPunct="1">
                <a:spcBef>
                  <a:spcPct val="0"/>
                </a:spcBef>
              </a:pPr>
              <a:t>31</a:t>
            </a:fld>
            <a:endParaRPr lang="en-US" altLang="en-US" sz="1300">
              <a:solidFill>
                <a:prstClr val="black"/>
              </a:solidFill>
            </a:endParaRPr>
          </a:p>
        </p:txBody>
      </p:sp>
      <p:pic>
        <p:nvPicPr>
          <p:cNvPr id="1136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40" y="5334002"/>
            <a:ext cx="48291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xfrm>
            <a:off x="935040" y="4416425"/>
            <a:ext cx="5140324" cy="418465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solidFill>
                  <a:prstClr val="black"/>
                </a:solidFill>
              </a:rPr>
              <a:pPr>
                <a:defRPr/>
              </a:pPr>
              <a:t>34</a:t>
            </a:fld>
            <a:endParaRPr lang="en-US">
              <a:solidFill>
                <a:prstClr val="black"/>
              </a:solidFill>
            </a:endParaRPr>
          </a:p>
        </p:txBody>
      </p:sp>
    </p:spTree>
    <p:extLst>
      <p:ext uri="{BB962C8B-B14F-4D97-AF65-F5344CB8AC3E}">
        <p14:creationId xmlns:p14="http://schemas.microsoft.com/office/powerpoint/2010/main" val="333952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CF4028F-70DB-476B-953E-9372B2ACD51C}" type="slidenum">
              <a:rPr lang="en-US" smtClean="0"/>
              <a:pPr>
                <a:defRPr/>
              </a:pPr>
              <a:t>2</a:t>
            </a:fld>
            <a:endParaRPr lang="en-US"/>
          </a:p>
        </p:txBody>
      </p:sp>
    </p:spTree>
    <p:extLst>
      <p:ext uri="{BB962C8B-B14F-4D97-AF65-F5344CB8AC3E}">
        <p14:creationId xmlns:p14="http://schemas.microsoft.com/office/powerpoint/2010/main" val="335760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36</a:t>
            </a:fld>
            <a:endParaRPr lang="en-US"/>
          </a:p>
        </p:txBody>
      </p:sp>
    </p:spTree>
    <p:extLst>
      <p:ext uri="{BB962C8B-B14F-4D97-AF65-F5344CB8AC3E}">
        <p14:creationId xmlns:p14="http://schemas.microsoft.com/office/powerpoint/2010/main" val="14879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37</a:t>
            </a:fld>
            <a:endParaRPr lang="en-US"/>
          </a:p>
        </p:txBody>
      </p:sp>
    </p:spTree>
    <p:extLst>
      <p:ext uri="{BB962C8B-B14F-4D97-AF65-F5344CB8AC3E}">
        <p14:creationId xmlns:p14="http://schemas.microsoft.com/office/powerpoint/2010/main" val="883445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currently nearing</a:t>
            </a:r>
            <a:r>
              <a:rPr lang="en-US" baseline="0" dirty="0" smtClean="0"/>
              <a:t> the middle of </a:t>
            </a:r>
            <a:r>
              <a:rPr lang="en-US" dirty="0" smtClean="0"/>
              <a:t>a</a:t>
            </a:r>
            <a:r>
              <a:rPr lang="en-US" baseline="0" dirty="0" smtClean="0"/>
              <a:t> very unique decade in the history of the age distribution of Colorado’s population.</a:t>
            </a:r>
          </a:p>
          <a:p>
            <a:r>
              <a:rPr lang="en-US" baseline="0" dirty="0" smtClean="0"/>
              <a:t>This most significant event is the aging of the baby boomers – something most of the people in this room are uniquely familiar with due to the impacts their aging will have on the labor force, economic development, housing, transportation, health services and public finance just to name a few.</a:t>
            </a:r>
          </a:p>
          <a:p>
            <a:pPr marL="171425" indent="-171425">
              <a:buFont typeface="Arial" pitchFamily="34" charset="0"/>
              <a:buChar char="•"/>
            </a:pPr>
            <a:r>
              <a:rPr lang="en-US" baseline="0" dirty="0" smtClean="0"/>
              <a:t>We can watch as between 1990 and 2010, the baby boomers aged out of the 25 to 44 year old age group, while the share of persons age 45 to 64 increased as a result over the same time period. </a:t>
            </a:r>
          </a:p>
          <a:p>
            <a:pPr marL="171425" indent="-171425">
              <a:buFont typeface="Arial" pitchFamily="34" charset="0"/>
              <a:buChar char="•"/>
            </a:pPr>
            <a:r>
              <a:rPr lang="en-US" baseline="0" dirty="0" smtClean="0"/>
              <a:t>This current decade we see the share 45 to 64 drop as those same baby boomers age into the 65 and older age group and we see those dramatic increases in the blue line</a:t>
            </a:r>
          </a:p>
          <a:p>
            <a:pPr marL="171425" indent="-171425">
              <a:buFont typeface="Arial" pitchFamily="34" charset="0"/>
              <a:buChar char="•"/>
            </a:pPr>
            <a:r>
              <a:rPr lang="en-US" baseline="0" dirty="0" smtClean="0"/>
              <a:t>Expect age distribution to remain relatively stable after 2030.</a:t>
            </a:r>
          </a:p>
        </p:txBody>
      </p:sp>
      <p:sp>
        <p:nvSpPr>
          <p:cNvPr id="4" name="Slide Number Placeholder 3"/>
          <p:cNvSpPr>
            <a:spLocks noGrp="1"/>
          </p:cNvSpPr>
          <p:nvPr>
            <p:ph type="sldNum" sz="quarter" idx="10"/>
          </p:nvPr>
        </p:nvSpPr>
        <p:spPr/>
        <p:txBody>
          <a:bodyPr/>
          <a:lstStyle/>
          <a:p>
            <a:pPr>
              <a:defRPr/>
            </a:pPr>
            <a:fld id="{6CF4028F-70DB-476B-953E-9372B2ACD51C}" type="slidenum">
              <a:rPr lang="en-US" smtClean="0"/>
              <a:pPr>
                <a:defRPr/>
              </a:pPr>
              <a:t>39</a:t>
            </a:fld>
            <a:endParaRPr lang="en-US"/>
          </a:p>
        </p:txBody>
      </p:sp>
    </p:spTree>
    <p:extLst>
      <p:ext uri="{BB962C8B-B14F-4D97-AF65-F5344CB8AC3E}">
        <p14:creationId xmlns:p14="http://schemas.microsoft.com/office/powerpoint/2010/main" val="2648939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40</a:t>
            </a:fld>
            <a:endParaRPr lang="en-US"/>
          </a:p>
        </p:txBody>
      </p:sp>
    </p:spTree>
    <p:extLst>
      <p:ext uri="{BB962C8B-B14F-4D97-AF65-F5344CB8AC3E}">
        <p14:creationId xmlns:p14="http://schemas.microsoft.com/office/powerpoint/2010/main" val="66926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36347" y="4416426"/>
            <a:ext cx="5137714"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266" eaLnBrk="0" hangingPunct="0">
              <a:defRPr/>
            </a:pPr>
            <a:r>
              <a:rPr lang="en-US" dirty="0"/>
              <a:t>Labor force16-34 years old – 35% of labor force yet 50% unemployed.</a:t>
            </a:r>
          </a:p>
          <a:p>
            <a:endParaRPr lang="en-US" dirty="0" smtClean="0"/>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786" eaLnBrk="0" hangingPunct="0">
              <a:defRPr sz="1900">
                <a:solidFill>
                  <a:schemeClr val="tx1"/>
                </a:solidFill>
                <a:latin typeface="Arial" charset="0"/>
              </a:defRPr>
            </a:lvl1pPr>
            <a:lvl2pPr marL="702613" indent="-270236" defTabSz="900786" eaLnBrk="0" hangingPunct="0">
              <a:defRPr sz="1900">
                <a:solidFill>
                  <a:schemeClr val="tx1"/>
                </a:solidFill>
                <a:latin typeface="Arial" charset="0"/>
              </a:defRPr>
            </a:lvl2pPr>
            <a:lvl3pPr marL="1080943" indent="-216188" defTabSz="900786" eaLnBrk="0" hangingPunct="0">
              <a:defRPr sz="1900">
                <a:solidFill>
                  <a:schemeClr val="tx1"/>
                </a:solidFill>
                <a:latin typeface="Arial" charset="0"/>
              </a:defRPr>
            </a:lvl3pPr>
            <a:lvl4pPr marL="1513320" indent="-216188" defTabSz="900786" eaLnBrk="0" hangingPunct="0">
              <a:defRPr sz="1900">
                <a:solidFill>
                  <a:schemeClr val="tx1"/>
                </a:solidFill>
                <a:latin typeface="Arial" charset="0"/>
              </a:defRPr>
            </a:lvl4pPr>
            <a:lvl5pPr marL="1945697" indent="-216188" defTabSz="900786" eaLnBrk="0" hangingPunct="0">
              <a:defRPr sz="1900">
                <a:solidFill>
                  <a:schemeClr val="tx1"/>
                </a:solidFill>
                <a:latin typeface="Arial" charset="0"/>
              </a:defRPr>
            </a:lvl5pPr>
            <a:lvl6pPr marL="2378074" indent="-216188" algn="r" defTabSz="900786" eaLnBrk="0" fontAlgn="base" hangingPunct="0">
              <a:spcBef>
                <a:spcPct val="0"/>
              </a:spcBef>
              <a:spcAft>
                <a:spcPct val="0"/>
              </a:spcAft>
              <a:defRPr sz="1900">
                <a:solidFill>
                  <a:schemeClr val="tx1"/>
                </a:solidFill>
                <a:latin typeface="Arial" charset="0"/>
              </a:defRPr>
            </a:lvl6pPr>
            <a:lvl7pPr marL="2810452" indent="-216188" algn="r" defTabSz="900786" eaLnBrk="0" fontAlgn="base" hangingPunct="0">
              <a:spcBef>
                <a:spcPct val="0"/>
              </a:spcBef>
              <a:spcAft>
                <a:spcPct val="0"/>
              </a:spcAft>
              <a:defRPr sz="1900">
                <a:solidFill>
                  <a:schemeClr val="tx1"/>
                </a:solidFill>
                <a:latin typeface="Arial" charset="0"/>
              </a:defRPr>
            </a:lvl7pPr>
            <a:lvl8pPr marL="3242829" indent="-216188" algn="r" defTabSz="900786" eaLnBrk="0" fontAlgn="base" hangingPunct="0">
              <a:spcBef>
                <a:spcPct val="0"/>
              </a:spcBef>
              <a:spcAft>
                <a:spcPct val="0"/>
              </a:spcAft>
              <a:defRPr sz="1900">
                <a:solidFill>
                  <a:schemeClr val="tx1"/>
                </a:solidFill>
                <a:latin typeface="Arial" charset="0"/>
              </a:defRPr>
            </a:lvl8pPr>
            <a:lvl9pPr marL="3675205" indent="-216188" algn="r" defTabSz="900786" eaLnBrk="0" fontAlgn="base" hangingPunct="0">
              <a:spcBef>
                <a:spcPct val="0"/>
              </a:spcBef>
              <a:spcAft>
                <a:spcPct val="0"/>
              </a:spcAft>
              <a:defRPr sz="1900">
                <a:solidFill>
                  <a:schemeClr val="tx1"/>
                </a:solidFill>
                <a:latin typeface="Arial" charset="0"/>
              </a:defRPr>
            </a:lvl9pPr>
          </a:lstStyle>
          <a:p>
            <a:pPr eaLnBrk="1" hangingPunct="1"/>
            <a:fld id="{9FEA67EB-4B95-4404-9B05-BA8860B16402}" type="slidenum">
              <a:rPr lang="en-US" sz="1100"/>
              <a:pPr eaLnBrk="1" hangingPunct="1"/>
              <a:t>43</a:t>
            </a:fld>
            <a:endParaRPr lang="en-US"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a:t>
            </a:r>
            <a:r>
              <a:rPr lang="en-US" baseline="0" dirty="0" smtClean="0"/>
              <a:t> graph illustrates the potential revenue impacts; although absolute tax collections will not fall due to a </a:t>
            </a:r>
            <a:r>
              <a:rPr lang="en-US" baseline="0" dirty="0" err="1" smtClean="0"/>
              <a:t>growign</a:t>
            </a:r>
            <a:r>
              <a:rPr lang="en-US" baseline="0" dirty="0" smtClean="0"/>
              <a:t> population, per capita tax receipts will fall as the population </a:t>
            </a:r>
            <a:r>
              <a:rPr lang="en-US" baseline="0" smtClean="0"/>
              <a:t>becomes greyer.</a:t>
            </a:r>
            <a:endParaRPr lang="en-US" dirty="0" smtClean="0"/>
          </a:p>
          <a:p>
            <a:r>
              <a:rPr lang="en-US" dirty="0" smtClean="0"/>
              <a:t>Note: This is the age of the primary householder</a:t>
            </a:r>
            <a:endParaRPr lang="en-US" dirty="0"/>
          </a:p>
        </p:txBody>
      </p:sp>
      <p:sp>
        <p:nvSpPr>
          <p:cNvPr id="4" name="Slide Number Placeholder 3"/>
          <p:cNvSpPr>
            <a:spLocks noGrp="1"/>
          </p:cNvSpPr>
          <p:nvPr>
            <p:ph type="sldNum" sz="quarter" idx="10"/>
          </p:nvPr>
        </p:nvSpPr>
        <p:spPr/>
        <p:txBody>
          <a:bodyPr/>
          <a:lstStyle/>
          <a:p>
            <a:fld id="{F9734F92-79A4-428D-81F2-E20AA5AA3C9A}" type="slidenum">
              <a:rPr lang="en-US" smtClean="0"/>
              <a:pPr/>
              <a:t>44</a:t>
            </a:fld>
            <a:endParaRPr lang="en-US"/>
          </a:p>
        </p:txBody>
      </p:sp>
    </p:spTree>
    <p:extLst>
      <p:ext uri="{BB962C8B-B14F-4D97-AF65-F5344CB8AC3E}">
        <p14:creationId xmlns:p14="http://schemas.microsoft.com/office/powerpoint/2010/main" val="1546435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60CBE2-D056-4292-BFB5-BFE6FCFDF19A}" type="slidenum">
              <a:rPr lang="en-US" smtClean="0"/>
              <a:pPr/>
              <a:t>45</a:t>
            </a:fld>
            <a:endParaRPr lang="en-US"/>
          </a:p>
        </p:txBody>
      </p:sp>
    </p:spTree>
    <p:extLst>
      <p:ext uri="{BB962C8B-B14F-4D97-AF65-F5344CB8AC3E}">
        <p14:creationId xmlns:p14="http://schemas.microsoft.com/office/powerpoint/2010/main" val="4251462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409" eaLnBrk="0" hangingPunct="0">
              <a:defRPr sz="1900">
                <a:solidFill>
                  <a:schemeClr val="tx1"/>
                </a:solidFill>
                <a:latin typeface="Arial" charset="0"/>
              </a:defRPr>
            </a:lvl1pPr>
            <a:lvl2pPr marL="709339" indent="-272823" defTabSz="909409" eaLnBrk="0" hangingPunct="0">
              <a:defRPr sz="1900">
                <a:solidFill>
                  <a:schemeClr val="tx1"/>
                </a:solidFill>
                <a:latin typeface="Arial" charset="0"/>
              </a:defRPr>
            </a:lvl2pPr>
            <a:lvl3pPr marL="1091291" indent="-218258" defTabSz="909409" eaLnBrk="0" hangingPunct="0">
              <a:defRPr sz="1900">
                <a:solidFill>
                  <a:schemeClr val="tx1"/>
                </a:solidFill>
                <a:latin typeface="Arial" charset="0"/>
              </a:defRPr>
            </a:lvl3pPr>
            <a:lvl4pPr marL="1527808" indent="-218258" defTabSz="909409" eaLnBrk="0" hangingPunct="0">
              <a:defRPr sz="1900">
                <a:solidFill>
                  <a:schemeClr val="tx1"/>
                </a:solidFill>
                <a:latin typeface="Arial" charset="0"/>
              </a:defRPr>
            </a:lvl4pPr>
            <a:lvl5pPr marL="1964323" indent="-218258" defTabSz="909409" eaLnBrk="0" hangingPunct="0">
              <a:defRPr sz="1900">
                <a:solidFill>
                  <a:schemeClr val="tx1"/>
                </a:solidFill>
                <a:latin typeface="Arial" charset="0"/>
              </a:defRPr>
            </a:lvl5pPr>
            <a:lvl6pPr marL="2400840" indent="-218258" algn="r" defTabSz="909409" eaLnBrk="0" fontAlgn="base" hangingPunct="0">
              <a:spcBef>
                <a:spcPct val="0"/>
              </a:spcBef>
              <a:spcAft>
                <a:spcPct val="0"/>
              </a:spcAft>
              <a:defRPr sz="1900">
                <a:solidFill>
                  <a:schemeClr val="tx1"/>
                </a:solidFill>
                <a:latin typeface="Arial" charset="0"/>
              </a:defRPr>
            </a:lvl6pPr>
            <a:lvl7pPr marL="2837356" indent="-218258" algn="r" defTabSz="909409" eaLnBrk="0" fontAlgn="base" hangingPunct="0">
              <a:spcBef>
                <a:spcPct val="0"/>
              </a:spcBef>
              <a:spcAft>
                <a:spcPct val="0"/>
              </a:spcAft>
              <a:defRPr sz="1900">
                <a:solidFill>
                  <a:schemeClr val="tx1"/>
                </a:solidFill>
                <a:latin typeface="Arial" charset="0"/>
              </a:defRPr>
            </a:lvl7pPr>
            <a:lvl8pPr marL="3273872" indent="-218258" algn="r" defTabSz="909409" eaLnBrk="0" fontAlgn="base" hangingPunct="0">
              <a:spcBef>
                <a:spcPct val="0"/>
              </a:spcBef>
              <a:spcAft>
                <a:spcPct val="0"/>
              </a:spcAft>
              <a:defRPr sz="1900">
                <a:solidFill>
                  <a:schemeClr val="tx1"/>
                </a:solidFill>
                <a:latin typeface="Arial" charset="0"/>
              </a:defRPr>
            </a:lvl8pPr>
            <a:lvl9pPr marL="3710388" indent="-218258" algn="r" defTabSz="909409" eaLnBrk="0" fontAlgn="base" hangingPunct="0">
              <a:spcBef>
                <a:spcPct val="0"/>
              </a:spcBef>
              <a:spcAft>
                <a:spcPct val="0"/>
              </a:spcAft>
              <a:defRPr sz="1900">
                <a:solidFill>
                  <a:schemeClr val="tx1"/>
                </a:solidFill>
                <a:latin typeface="Arial" charset="0"/>
              </a:defRPr>
            </a:lvl9pPr>
          </a:lstStyle>
          <a:p>
            <a:pPr eaLnBrk="1" hangingPunct="1"/>
            <a:fld id="{B15CB6CB-6FCC-4CAD-BC35-EBBF73634623}" type="slidenum">
              <a:rPr lang="en-US" sz="1100">
                <a:solidFill>
                  <a:prstClr val="black"/>
                </a:solidFill>
              </a:rPr>
              <a:pPr eaLnBrk="1" hangingPunct="1"/>
              <a:t>46</a:t>
            </a:fld>
            <a:endParaRPr lang="en-US" sz="110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indent="0">
              <a:spcBef>
                <a:spcPts val="1200"/>
              </a:spcBef>
              <a:buFont typeface="Arial" panose="020B0604020202020204" pitchFamily="34" charset="0"/>
              <a:buNone/>
            </a:pPr>
            <a:r>
              <a:rPr lang="en-US" dirty="0" smtClean="0">
                <a:solidFill>
                  <a:schemeClr val="bg2"/>
                </a:solidFill>
              </a:rPr>
              <a:t>Castle</a:t>
            </a:r>
            <a:r>
              <a:rPr lang="en-US" baseline="0" dirty="0" smtClean="0">
                <a:solidFill>
                  <a:schemeClr val="bg2"/>
                </a:solidFill>
              </a:rPr>
              <a:t> Rock is largest Incorporated Area in Douglas, </a:t>
            </a:r>
            <a:r>
              <a:rPr lang="en-US" baseline="0" dirty="0" err="1" smtClean="0">
                <a:solidFill>
                  <a:schemeClr val="bg2"/>
                </a:solidFill>
              </a:rPr>
              <a:t>Unincorp</a:t>
            </a:r>
            <a:r>
              <a:rPr lang="en-US" baseline="0" dirty="0" smtClean="0">
                <a:solidFill>
                  <a:schemeClr val="bg2"/>
                </a:solidFill>
              </a:rPr>
              <a:t> is largest (Highlands Ranch, </a:t>
            </a:r>
            <a:r>
              <a:rPr lang="en-US" baseline="0" dirty="0" err="1" smtClean="0">
                <a:solidFill>
                  <a:schemeClr val="bg2"/>
                </a:solidFill>
              </a:rPr>
              <a:t>Roxborough</a:t>
            </a:r>
            <a:r>
              <a:rPr lang="en-US" baseline="0" dirty="0" smtClean="0">
                <a:solidFill>
                  <a:schemeClr val="bg2"/>
                </a:solidFill>
              </a:rPr>
              <a:t>, </a:t>
            </a:r>
            <a:r>
              <a:rPr lang="en-US" baseline="0" dirty="0" err="1" smtClean="0">
                <a:solidFill>
                  <a:schemeClr val="bg2"/>
                </a:solidFill>
              </a:rPr>
              <a:t>etc</a:t>
            </a:r>
            <a:r>
              <a:rPr lang="en-US" baseline="0" dirty="0" smtClean="0">
                <a:solidFill>
                  <a:schemeClr val="bg2"/>
                </a:solidFill>
              </a:rPr>
              <a:t>)</a:t>
            </a:r>
            <a:endParaRPr lang="en-US" dirty="0">
              <a:solidFill>
                <a:schemeClr val="bg2"/>
              </a:solidFill>
            </a:endParaRPr>
          </a:p>
          <a:p>
            <a:endParaRPr lang="en-US" dirty="0"/>
          </a:p>
        </p:txBody>
      </p:sp>
      <p:sp>
        <p:nvSpPr>
          <p:cNvPr id="4" name="Slide Number Placeholder 3"/>
          <p:cNvSpPr>
            <a:spLocks noGrp="1"/>
          </p:cNvSpPr>
          <p:nvPr>
            <p:ph type="sldNum" sz="quarter" idx="10"/>
          </p:nvPr>
        </p:nvSpPr>
        <p:spPr/>
        <p:txBody>
          <a:bodyPr/>
          <a:lstStyle/>
          <a:p>
            <a:pPr>
              <a:defRPr/>
            </a:pPr>
            <a:fld id="{6CF4028F-70DB-476B-953E-9372B2ACD51C}"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335760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29 negative</a:t>
            </a:r>
            <a:r>
              <a:rPr lang="en-US" baseline="0" dirty="0" smtClean="0"/>
              <a:t> growth 10-13 – 27 negative growth 10-14</a:t>
            </a:r>
            <a:endParaRPr lang="en-US" dirty="0" smtClean="0"/>
          </a:p>
          <a:p>
            <a:r>
              <a:rPr lang="en-US" dirty="0" smtClean="0"/>
              <a:t>19 with negative pop change 13-14</a:t>
            </a:r>
          </a:p>
          <a:p>
            <a:r>
              <a:rPr lang="en-US" dirty="0" smtClean="0"/>
              <a:t>12 negative natural increase 12-13</a:t>
            </a:r>
          </a:p>
          <a:p>
            <a:r>
              <a:rPr lang="en-US" dirty="0" smtClean="0"/>
              <a:t>9 negative natural increase</a:t>
            </a:r>
            <a:r>
              <a:rPr lang="en-US" baseline="0" dirty="0" smtClean="0"/>
              <a:t> 13-14</a:t>
            </a:r>
          </a:p>
          <a:p>
            <a:r>
              <a:rPr lang="en-US" baseline="0" dirty="0" smtClean="0"/>
              <a:t>23 negative net migration 13-14</a:t>
            </a:r>
          </a:p>
          <a:p>
            <a:r>
              <a:rPr lang="en-US" baseline="0" dirty="0" smtClean="0"/>
              <a:t>30 negative net migration 12-13</a:t>
            </a:r>
            <a:endParaRPr lang="en-US" dirty="0"/>
          </a:p>
        </p:txBody>
      </p:sp>
      <p:sp>
        <p:nvSpPr>
          <p:cNvPr id="4" name="Slide Number Placeholder 3"/>
          <p:cNvSpPr>
            <a:spLocks noGrp="1"/>
          </p:cNvSpPr>
          <p:nvPr>
            <p:ph type="sldNum" sz="quarter" idx="10"/>
          </p:nvPr>
        </p:nvSpPr>
        <p:spPr/>
        <p:txBody>
          <a:bodyPr/>
          <a:lstStyle/>
          <a:p>
            <a:pPr>
              <a:defRPr/>
            </a:pPr>
            <a:fld id="{6CF4028F-70DB-476B-953E-9372B2ACD51C}" type="slidenum">
              <a:rPr lang="en-US" smtClean="0"/>
              <a:pPr>
                <a:defRPr/>
              </a:pPr>
              <a:t>5</a:t>
            </a:fld>
            <a:endParaRPr lang="en-US"/>
          </a:p>
        </p:txBody>
      </p:sp>
    </p:spTree>
    <p:extLst>
      <p:ext uri="{BB962C8B-B14F-4D97-AF65-F5344CB8AC3E}">
        <p14:creationId xmlns:p14="http://schemas.microsoft.com/office/powerpoint/2010/main" val="857177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Who are the movers?</a:t>
            </a:r>
          </a:p>
          <a:p>
            <a:endParaRPr lang="en-US" altLang="en-US" dirty="0" smtClean="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7390" eaLnBrk="0" hangingPunct="0">
              <a:spcBef>
                <a:spcPct val="30000"/>
              </a:spcBef>
              <a:defRPr sz="1200">
                <a:solidFill>
                  <a:schemeClr val="tx1"/>
                </a:solidFill>
                <a:latin typeface="Arial" charset="0"/>
              </a:defRPr>
            </a:lvl1pPr>
            <a:lvl2pPr marL="742800" indent="-285692" algn="l" defTabSz="917390" eaLnBrk="0" hangingPunct="0">
              <a:spcBef>
                <a:spcPct val="30000"/>
              </a:spcBef>
              <a:defRPr sz="1200">
                <a:solidFill>
                  <a:schemeClr val="tx1"/>
                </a:solidFill>
                <a:latin typeface="Arial" charset="0"/>
              </a:defRPr>
            </a:lvl2pPr>
            <a:lvl3pPr marL="1142770" indent="-228555" algn="l" defTabSz="917390" eaLnBrk="0" hangingPunct="0">
              <a:spcBef>
                <a:spcPct val="30000"/>
              </a:spcBef>
              <a:defRPr sz="1200">
                <a:solidFill>
                  <a:schemeClr val="tx1"/>
                </a:solidFill>
                <a:latin typeface="Arial" charset="0"/>
              </a:defRPr>
            </a:lvl3pPr>
            <a:lvl4pPr marL="1599877" indent="-228555" algn="l" defTabSz="917390" eaLnBrk="0" hangingPunct="0">
              <a:spcBef>
                <a:spcPct val="30000"/>
              </a:spcBef>
              <a:defRPr sz="1200">
                <a:solidFill>
                  <a:schemeClr val="tx1"/>
                </a:solidFill>
                <a:latin typeface="Arial" charset="0"/>
              </a:defRPr>
            </a:lvl4pPr>
            <a:lvl5pPr marL="2056985" indent="-228555" algn="l" defTabSz="917390" eaLnBrk="0" hangingPunct="0">
              <a:spcBef>
                <a:spcPct val="30000"/>
              </a:spcBef>
              <a:defRPr sz="1200">
                <a:solidFill>
                  <a:schemeClr val="tx1"/>
                </a:solidFill>
                <a:latin typeface="Arial" charset="0"/>
              </a:defRPr>
            </a:lvl5pPr>
            <a:lvl6pPr marL="2514093" indent="-228555" defTabSz="917390" eaLnBrk="0" fontAlgn="base" hangingPunct="0">
              <a:spcBef>
                <a:spcPct val="30000"/>
              </a:spcBef>
              <a:spcAft>
                <a:spcPct val="0"/>
              </a:spcAft>
              <a:defRPr sz="1200">
                <a:solidFill>
                  <a:schemeClr val="tx1"/>
                </a:solidFill>
                <a:latin typeface="Arial" charset="0"/>
              </a:defRPr>
            </a:lvl6pPr>
            <a:lvl7pPr marL="2971199" indent="-228555" defTabSz="917390" eaLnBrk="0" fontAlgn="base" hangingPunct="0">
              <a:spcBef>
                <a:spcPct val="30000"/>
              </a:spcBef>
              <a:spcAft>
                <a:spcPct val="0"/>
              </a:spcAft>
              <a:defRPr sz="1200">
                <a:solidFill>
                  <a:schemeClr val="tx1"/>
                </a:solidFill>
                <a:latin typeface="Arial" charset="0"/>
              </a:defRPr>
            </a:lvl7pPr>
            <a:lvl8pPr marL="3428308" indent="-228555" defTabSz="917390" eaLnBrk="0" fontAlgn="base" hangingPunct="0">
              <a:spcBef>
                <a:spcPct val="30000"/>
              </a:spcBef>
              <a:spcAft>
                <a:spcPct val="0"/>
              </a:spcAft>
              <a:defRPr sz="1200">
                <a:solidFill>
                  <a:schemeClr val="tx1"/>
                </a:solidFill>
                <a:latin typeface="Arial" charset="0"/>
              </a:defRPr>
            </a:lvl8pPr>
            <a:lvl9pPr marL="3885415" indent="-228555" defTabSz="91739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C8D80A9C-40ED-4226-85B3-59F445E97CA9}" type="slidenum">
              <a:rPr lang="en-US" altLang="en-US" smtClean="0"/>
              <a:pPr algn="r" eaLnBrk="1" hangingPunct="1">
                <a:spcBef>
                  <a:spcPct val="0"/>
                </a:spcBef>
              </a:pPr>
              <a:t>8</a:t>
            </a:fld>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9</a:t>
            </a:fld>
            <a:endParaRPr lang="en-US"/>
          </a:p>
        </p:txBody>
      </p:sp>
    </p:spTree>
    <p:extLst>
      <p:ext uri="{BB962C8B-B14F-4D97-AF65-F5344CB8AC3E}">
        <p14:creationId xmlns:p14="http://schemas.microsoft.com/office/powerpoint/2010/main" val="769557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12</a:t>
            </a:fld>
            <a:endParaRPr lang="en-US"/>
          </a:p>
        </p:txBody>
      </p:sp>
    </p:spTree>
    <p:extLst>
      <p:ext uri="{BB962C8B-B14F-4D97-AF65-F5344CB8AC3E}">
        <p14:creationId xmlns:p14="http://schemas.microsoft.com/office/powerpoint/2010/main" val="3399423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dirty="0" smtClean="0"/>
              <a:t>Change from 2010-2040</a:t>
            </a:r>
          </a:p>
          <a:p>
            <a:pPr>
              <a:spcBef>
                <a:spcPct val="0"/>
              </a:spcBef>
            </a:pPr>
            <a:r>
              <a:rPr lang="en-US" altLang="en-US" dirty="0" smtClean="0"/>
              <a:t>State – 2.7 mill</a:t>
            </a:r>
          </a:p>
          <a:p>
            <a:r>
              <a:rPr lang="en-US" altLang="en-US" dirty="0" smtClean="0"/>
              <a:t>Front</a:t>
            </a:r>
            <a:r>
              <a:rPr lang="en-US" altLang="en-US" baseline="0" dirty="0" smtClean="0"/>
              <a:t> Range – 2.1 mil</a:t>
            </a:r>
          </a:p>
          <a:p>
            <a:r>
              <a:rPr lang="en-US" altLang="en-US" baseline="0" dirty="0" smtClean="0"/>
              <a:t>  Denver Metro – 1.2</a:t>
            </a:r>
          </a:p>
          <a:p>
            <a:r>
              <a:rPr lang="en-US" altLang="en-US" baseline="0" dirty="0" smtClean="0"/>
              <a:t>  NFR	  - 500K</a:t>
            </a:r>
          </a:p>
          <a:p>
            <a:r>
              <a:rPr lang="en-US" altLang="en-US" baseline="0" dirty="0" smtClean="0"/>
              <a:t>  SFR	  - 400K</a:t>
            </a:r>
          </a:p>
          <a:p>
            <a:r>
              <a:rPr lang="en-US" altLang="en-US" baseline="0" dirty="0" smtClean="0"/>
              <a:t>WS	 - 400K</a:t>
            </a:r>
          </a:p>
          <a:p>
            <a:r>
              <a:rPr lang="en-US" altLang="en-US" baseline="0" dirty="0" smtClean="0"/>
              <a:t>CM	 - 76K</a:t>
            </a:r>
          </a:p>
          <a:p>
            <a:r>
              <a:rPr lang="en-US" altLang="en-US" baseline="0" dirty="0" smtClean="0"/>
              <a:t>SLV	- 20K</a:t>
            </a:r>
          </a:p>
          <a:p>
            <a:r>
              <a:rPr lang="en-US" altLang="en-US" baseline="0" dirty="0" smtClean="0"/>
              <a:t>EP	- 82K</a:t>
            </a:r>
            <a:endParaRPr lang="en-US" altLang="en-US" dirty="0" smtClean="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441" eaLnBrk="0" hangingPunct="0">
              <a:defRPr sz="2000">
                <a:solidFill>
                  <a:schemeClr val="tx1"/>
                </a:solidFill>
                <a:latin typeface="Arial" charset="0"/>
              </a:defRPr>
            </a:lvl1pPr>
            <a:lvl2pPr marL="742841" indent="-285708" defTabSz="917441" eaLnBrk="0" hangingPunct="0">
              <a:defRPr sz="2000">
                <a:solidFill>
                  <a:schemeClr val="tx1"/>
                </a:solidFill>
                <a:latin typeface="Arial" charset="0"/>
              </a:defRPr>
            </a:lvl2pPr>
            <a:lvl3pPr marL="1142833" indent="-228567" defTabSz="917441" eaLnBrk="0" hangingPunct="0">
              <a:defRPr sz="2000">
                <a:solidFill>
                  <a:schemeClr val="tx1"/>
                </a:solidFill>
                <a:latin typeface="Arial" charset="0"/>
              </a:defRPr>
            </a:lvl3pPr>
            <a:lvl4pPr marL="1599965" indent="-228567" defTabSz="917441" eaLnBrk="0" hangingPunct="0">
              <a:defRPr sz="2000">
                <a:solidFill>
                  <a:schemeClr val="tx1"/>
                </a:solidFill>
                <a:latin typeface="Arial" charset="0"/>
              </a:defRPr>
            </a:lvl4pPr>
            <a:lvl5pPr marL="2057099" indent="-228567" defTabSz="917441" eaLnBrk="0" hangingPunct="0">
              <a:defRPr sz="2000">
                <a:solidFill>
                  <a:schemeClr val="tx1"/>
                </a:solidFill>
                <a:latin typeface="Arial" charset="0"/>
              </a:defRPr>
            </a:lvl5pPr>
            <a:lvl6pPr marL="2514232" indent="-228567" algn="r" defTabSz="917441" eaLnBrk="0" fontAlgn="base" hangingPunct="0">
              <a:spcBef>
                <a:spcPct val="0"/>
              </a:spcBef>
              <a:spcAft>
                <a:spcPct val="0"/>
              </a:spcAft>
              <a:defRPr sz="2000">
                <a:solidFill>
                  <a:schemeClr val="tx1"/>
                </a:solidFill>
                <a:latin typeface="Arial" charset="0"/>
              </a:defRPr>
            </a:lvl6pPr>
            <a:lvl7pPr marL="2971364" indent="-228567" algn="r" defTabSz="917441" eaLnBrk="0" fontAlgn="base" hangingPunct="0">
              <a:spcBef>
                <a:spcPct val="0"/>
              </a:spcBef>
              <a:spcAft>
                <a:spcPct val="0"/>
              </a:spcAft>
              <a:defRPr sz="2000">
                <a:solidFill>
                  <a:schemeClr val="tx1"/>
                </a:solidFill>
                <a:latin typeface="Arial" charset="0"/>
              </a:defRPr>
            </a:lvl7pPr>
            <a:lvl8pPr marL="3428498" indent="-228567" algn="r" defTabSz="917441" eaLnBrk="0" fontAlgn="base" hangingPunct="0">
              <a:spcBef>
                <a:spcPct val="0"/>
              </a:spcBef>
              <a:spcAft>
                <a:spcPct val="0"/>
              </a:spcAft>
              <a:defRPr sz="2000">
                <a:solidFill>
                  <a:schemeClr val="tx1"/>
                </a:solidFill>
                <a:latin typeface="Arial" charset="0"/>
              </a:defRPr>
            </a:lvl8pPr>
            <a:lvl9pPr marL="3885630" indent="-228567" algn="r" defTabSz="917441" eaLnBrk="0" fontAlgn="base" hangingPunct="0">
              <a:spcBef>
                <a:spcPct val="0"/>
              </a:spcBef>
              <a:spcAft>
                <a:spcPct val="0"/>
              </a:spcAft>
              <a:defRPr sz="2000">
                <a:solidFill>
                  <a:schemeClr val="tx1"/>
                </a:solidFill>
                <a:latin typeface="Arial" charset="0"/>
              </a:defRPr>
            </a:lvl9pPr>
          </a:lstStyle>
          <a:p>
            <a:pPr eaLnBrk="1" hangingPunct="1"/>
            <a:fld id="{1874A2DF-CF0F-4AD0-A8F8-5EC77366F72D}" type="slidenum">
              <a:rPr lang="en-US" altLang="en-US" sz="1200">
                <a:solidFill>
                  <a:prstClr val="black"/>
                </a:solidFill>
              </a:rPr>
              <a:pPr eaLnBrk="1" hangingPunct="1"/>
              <a:t>18</a:t>
            </a:fld>
            <a:endParaRPr lang="en-US" altLang="en-US" sz="120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xfrm>
            <a:off x="936625" y="4416427"/>
            <a:ext cx="51371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0.xml"/><Relationship Id="rId4" Type="http://schemas.openxmlformats.org/officeDocument/2006/relationships/image" Target="../media/image4.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1.xml"/><Relationship Id="rId4" Type="http://schemas.openxmlformats.org/officeDocument/2006/relationships/image" Target="../media/image13.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2.xml"/><Relationship Id="rId4" Type="http://schemas.openxmlformats.org/officeDocument/2006/relationships/image" Target="../media/image4.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3.xml"/><Relationship Id="rId4" Type="http://schemas.openxmlformats.org/officeDocument/2006/relationships/image" Target="../media/image4.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4.xml"/><Relationship Id="rId4" Type="http://schemas.openxmlformats.org/officeDocument/2006/relationships/image" Target="../media/image4.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5.xml"/><Relationship Id="rId4" Type="http://schemas.openxmlformats.org/officeDocument/2006/relationships/image" Target="../media/image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6.xml"/><Relationship Id="rId4" Type="http://schemas.openxmlformats.org/officeDocument/2006/relationships/image" Target="../media/image4.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7.xml"/><Relationship Id="rId4" Type="http://schemas.openxmlformats.org/officeDocument/2006/relationships/image" Target="../media/image4.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8.xml"/><Relationship Id="rId4" Type="http://schemas.openxmlformats.org/officeDocument/2006/relationships/image" Target="../media/image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354" y="2494732"/>
            <a:ext cx="7773293" cy="1470049"/>
          </a:xfrm>
        </p:spPr>
        <p:txBody>
          <a:body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371824" y="3964781"/>
            <a:ext cx="6400354" cy="1674316"/>
          </a:xfrm>
          <a:prstGeom prst="rect">
            <a:avLst/>
          </a:prstGeom>
        </p:spPr>
        <p:txBody>
          <a:bodyPr vert="horz" lIns="64274" tIns="32137" rIns="64274" bIns="32137"/>
          <a:lstStyle>
            <a:lvl1pPr marL="0" indent="0" algn="ctr">
              <a:buNone/>
              <a:defRPr>
                <a:solidFill>
                  <a:srgbClr val="FFFFFF"/>
                </a:solidFill>
              </a:defRPr>
            </a:lvl1pPr>
            <a:lvl2pPr marL="321374" indent="0" algn="ctr">
              <a:buNone/>
              <a:defRPr/>
            </a:lvl2pPr>
            <a:lvl3pPr marL="642750" indent="0" algn="ctr">
              <a:buNone/>
              <a:defRPr/>
            </a:lvl3pPr>
            <a:lvl4pPr marL="964124" indent="0" algn="ctr">
              <a:buNone/>
              <a:defRPr/>
            </a:lvl4pPr>
            <a:lvl5pPr marL="1285500" indent="0" algn="ctr">
              <a:buNone/>
              <a:defRPr/>
            </a:lvl5pPr>
            <a:lvl6pPr marL="1606877" indent="0" algn="ctr">
              <a:buNone/>
              <a:defRPr/>
            </a:lvl6pPr>
            <a:lvl7pPr marL="1928250" indent="0" algn="ctr">
              <a:buNone/>
              <a:defRPr/>
            </a:lvl7pPr>
            <a:lvl8pPr marL="2249626" indent="0" algn="ctr">
              <a:buNone/>
              <a:defRPr/>
            </a:lvl8pPr>
            <a:lvl9pPr marL="2571001" indent="0" algn="ctr">
              <a:buNone/>
              <a:defRPr/>
            </a:lvl9pPr>
          </a:lstStyle>
          <a:p>
            <a:r>
              <a:rPr lang="en-US" smtClean="0"/>
              <a:t>Click to edit Master subtitle style</a:t>
            </a:r>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solidFill>
                  <a:srgbClr val="4A535D"/>
                </a:solidFill>
              </a:rPr>
              <a:pPr>
                <a:defRPr/>
              </a:pPr>
              <a:t>1/14/2016</a:t>
            </a:fld>
            <a:endParaRPr lang="en-US">
              <a:solidFill>
                <a:srgbClr val="4A535D"/>
              </a:solidFill>
            </a:endParaRPr>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12250300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1/14/2016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18636099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54948182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75073087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68990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6485" y="2786068"/>
            <a:ext cx="8251031" cy="1626319"/>
          </a:xfrm>
        </p:spPr>
        <p:txBody>
          <a:bodyPr/>
          <a:lstStyle/>
          <a:p>
            <a:r>
              <a:rPr lang="en-US" dirty="0" smtClean="0"/>
              <a:t>Click to edit </a:t>
            </a:r>
            <a:br>
              <a:rPr lang="en-US" dirty="0" smtClean="0"/>
            </a:br>
            <a:r>
              <a:rPr lang="en-US" dirty="0" smtClean="0"/>
              <a:t>Master title style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354" y="2494732"/>
            <a:ext cx="7773293" cy="1470049"/>
          </a:xfrm>
        </p:spPr>
        <p:txBody>
          <a:bodyPr anchor="b"/>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371824" y="4071938"/>
            <a:ext cx="6400354" cy="1567160"/>
          </a:xfrm>
          <a:prstGeom prst="rect">
            <a:avLst/>
          </a:prstGeom>
        </p:spPr>
        <p:txBody>
          <a:bodyPr vert="horz" lIns="64270" tIns="32135" rIns="64270" bIns="32135" anchor="t"/>
          <a:lstStyle>
            <a:lvl1pPr marL="0" indent="0" algn="ctr">
              <a:buNone/>
              <a:defRPr>
                <a:solidFill>
                  <a:srgbClr val="FFFFFF"/>
                </a:solidFill>
              </a:defRPr>
            </a:lvl1pPr>
            <a:lvl2pPr marL="321357" indent="0" algn="ctr">
              <a:buNone/>
              <a:defRPr/>
            </a:lvl2pPr>
            <a:lvl3pPr marL="642717" indent="0" algn="ctr">
              <a:buNone/>
              <a:defRPr/>
            </a:lvl3pPr>
            <a:lvl4pPr marL="964075" indent="0" algn="ctr">
              <a:buNone/>
              <a:defRPr/>
            </a:lvl4pPr>
            <a:lvl5pPr marL="1285434" indent="0" algn="ctr">
              <a:buNone/>
              <a:defRPr/>
            </a:lvl5pPr>
            <a:lvl6pPr marL="1606794" indent="0" algn="ctr">
              <a:buNone/>
              <a:defRPr/>
            </a:lvl6pPr>
            <a:lvl7pPr marL="1928151" indent="0" algn="ctr">
              <a:buNone/>
              <a:defRPr/>
            </a:lvl7pPr>
            <a:lvl8pPr marL="2249511" indent="0" algn="ctr">
              <a:buNone/>
              <a:defRPr/>
            </a:lvl8pPr>
            <a:lvl9pPr marL="2570870" indent="0" algn="ctr">
              <a:buNone/>
              <a:defRPr/>
            </a:lvl9pPr>
          </a:lstStyle>
          <a:p>
            <a:r>
              <a:rPr lang="en-US" smtClean="0"/>
              <a:t>Click to edit Master subtitle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6485" y="2786069"/>
            <a:ext cx="8251031" cy="1626319"/>
          </a:xfrm>
        </p:spPr>
        <p:txBody>
          <a:bodyPr/>
          <a:lstStyle/>
          <a:p>
            <a:r>
              <a:rPr lang="en-US" dirty="0" smtClean="0"/>
              <a:t>Click to edit </a:t>
            </a:r>
            <a:br>
              <a:rPr lang="en-US" dirty="0" smtClean="0"/>
            </a:br>
            <a:r>
              <a:rPr lang="en-US" dirty="0" smtClean="0"/>
              <a:t>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67" tIns="32133" rIns="64267" bIns="32133"/>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6"/>
            <a:ext cx="7715250" cy="1752451"/>
          </a:xfrm>
          <a:prstGeom prst="rect">
            <a:avLst/>
          </a:prstGeom>
        </p:spPr>
        <p:txBody>
          <a:bodyPr vert="horz" lIns="64267" tIns="32133" rIns="64267" bIns="32133"/>
          <a:lstStyle>
            <a:lvl1pPr marL="0" indent="0" algn="ctr">
              <a:buNone/>
              <a:defRPr>
                <a:solidFill>
                  <a:schemeClr val="bg1"/>
                </a:solidFill>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67" tIns="32133" rIns="64267" bIns="32133"/>
          <a:lstStyle>
            <a:lvl1pPr algn="ctr">
              <a:defRPr sz="2200">
                <a:solidFill>
                  <a:schemeClr val="bg1"/>
                </a:solidFill>
              </a:defRPr>
            </a:lvl1pPr>
          </a:lstStyle>
          <a:p>
            <a:pPr lvl="0"/>
            <a:r>
              <a:rPr lang="en-US" dirty="0" smtClean="0"/>
              <a:t>SECTION 1</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67" tIns="32133" rIns="64267" bIns="32133"/>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6"/>
            <a:ext cx="7715250" cy="1752451"/>
          </a:xfrm>
          <a:prstGeom prst="rect">
            <a:avLst/>
          </a:prstGeom>
        </p:spPr>
        <p:txBody>
          <a:bodyPr vert="horz" lIns="64267" tIns="32133" rIns="64267" bIns="32133"/>
          <a:lstStyle>
            <a:lvl1pPr marL="0" indent="0" algn="ctr">
              <a:buNone/>
              <a:defRPr>
                <a:solidFill>
                  <a:schemeClr val="bg1"/>
                </a:solidFill>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67" tIns="32133" rIns="64267" bIns="32133"/>
          <a:lstStyle>
            <a:lvl1pPr algn="ctr">
              <a:defRPr sz="2200">
                <a:solidFill>
                  <a:schemeClr val="bg1"/>
                </a:solidFill>
              </a:defRPr>
            </a:lvl1pPr>
          </a:lstStyle>
          <a:p>
            <a:pPr lvl="0"/>
            <a:r>
              <a:rPr lang="en-US" dirty="0" smtClean="0"/>
              <a:t>SECTION 1</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67" tIns="32133" rIns="64267" bIns="32133"/>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67" tIns="32133" rIns="64267" bIns="32133"/>
          <a:lstStyle>
            <a:lvl1pPr algn="ctr">
              <a:defRPr sz="2200">
                <a:solidFill>
                  <a:schemeClr val="bg1"/>
                </a:solidFill>
              </a:defRPr>
            </a:lvl1pPr>
          </a:lstStyle>
          <a:p>
            <a:pPr lvl="0"/>
            <a:r>
              <a:rPr lang="en-US" dirty="0" smtClean="0"/>
              <a:t>SECTION 1</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pPr>
                <a:defRPr/>
              </a:pPr>
              <a:t>1/14/2016</a:t>
            </a:fld>
            <a:endParaRPr lang="en-US"/>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64" tIns="32132" rIns="64264" bIns="32132" anchor="b"/>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7"/>
            <a:ext cx="7715250" cy="1752451"/>
          </a:xfrm>
          <a:prstGeom prst="rect">
            <a:avLst/>
          </a:prstGeom>
        </p:spPr>
        <p:txBody>
          <a:bodyPr vert="horz" lIns="64264" tIns="32132" rIns="64264" bIns="32132" anchor="t"/>
          <a:lstStyle>
            <a:lvl1pPr marL="0" indent="0" algn="ctr">
              <a:buNone/>
              <a:defRPr>
                <a:solidFill>
                  <a:srgbClr val="53585F"/>
                </a:solidFill>
              </a:defRPr>
            </a:lvl1pPr>
            <a:lvl2pPr marL="321324" indent="0" algn="ctr">
              <a:buNone/>
              <a:defRPr/>
            </a:lvl2pPr>
            <a:lvl3pPr marL="642651" indent="0" algn="ctr">
              <a:buNone/>
              <a:defRPr/>
            </a:lvl3pPr>
            <a:lvl4pPr marL="963975" indent="0" algn="ctr">
              <a:buNone/>
              <a:defRPr/>
            </a:lvl4pPr>
            <a:lvl5pPr marL="1285302" indent="0" algn="ctr">
              <a:buNone/>
              <a:defRPr/>
            </a:lvl5pPr>
            <a:lvl6pPr marL="1606628" indent="0" algn="ctr">
              <a:buNone/>
              <a:defRPr/>
            </a:lvl6pPr>
            <a:lvl7pPr marL="1927954" indent="0" algn="ctr">
              <a:buNone/>
              <a:defRPr/>
            </a:lvl7pPr>
            <a:lvl8pPr marL="2249281" indent="0" algn="ctr">
              <a:buNone/>
              <a:defRPr/>
            </a:lvl8pPr>
            <a:lvl9pPr marL="2570607" indent="0" algn="ctr">
              <a:buNone/>
              <a:defRPr/>
            </a:lvl9pPr>
          </a:lstStyle>
          <a:p>
            <a:r>
              <a:rPr lang="en-US"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64" tIns="32132" rIns="64264" bIns="32132"/>
          <a:lstStyle>
            <a:lvl1pPr algn="ctr">
              <a:defRPr sz="2200">
                <a:solidFill>
                  <a:schemeClr val="bg2"/>
                </a:solidFill>
              </a:defRPr>
            </a:lvl1pPr>
          </a:lstStyle>
          <a:p>
            <a:pPr lvl="0"/>
            <a:r>
              <a:rPr lang="en-US" dirty="0" smtClean="0"/>
              <a:t>SECTION 1</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64" tIns="32132" rIns="64264" bIns="32132" anchor="b"/>
          <a:lstStyle>
            <a:lvl1pPr algn="l">
              <a:defRPr sz="4200" b="0"/>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64" tIns="32132" rIns="64264" bIns="32132"/>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64" tIns="32132" rIns="64264" bIns="32132" anchor="t"/>
          <a:lstStyle>
            <a:lvl1pPr algn="l">
              <a:defRPr sz="4200" b="0">
                <a:solidFill>
                  <a:srgbClr val="53585F"/>
                </a:solidFill>
              </a:defRPr>
            </a:lvl1pPr>
          </a:lstStyle>
          <a:p>
            <a:r>
              <a:rPr lang="en-US"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64" tIns="32132" rIns="64264" bIns="32132"/>
          <a:lstStyle>
            <a:lvl1pPr>
              <a:defRPr baseline="0">
                <a:solidFill>
                  <a:srgbClr val="53585F"/>
                </a:solidFill>
              </a:defRPr>
            </a:lvl1pPr>
            <a:lvl2pPr>
              <a:defRPr>
                <a:solidFill>
                  <a:srgbClr val="53585F"/>
                </a:solidFill>
              </a:defRPr>
            </a:lvl2pPr>
            <a:lvl3pPr>
              <a:defRPr>
                <a:solidFill>
                  <a:srgbClr val="53585F"/>
                </a:solidFill>
              </a:defRPr>
            </a:lvl3pPr>
            <a:lvl4pPr>
              <a:defRPr>
                <a:solidFill>
                  <a:srgbClr val="53585F"/>
                </a:solidFill>
              </a:defRPr>
            </a:lvl4pPr>
            <a:lvl5pPr>
              <a:defRPr>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14375" y="1783706"/>
            <a:ext cx="7715250" cy="1470049"/>
          </a:xfrm>
          <a:prstGeom prst="rect">
            <a:avLst/>
          </a:prstGeom>
        </p:spPr>
        <p:txBody>
          <a:bodyPr lIns="64261" tIns="32130" rIns="64261" bIns="3213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7" name="Subtitle 2"/>
          <p:cNvSpPr>
            <a:spLocks noGrp="1"/>
          </p:cNvSpPr>
          <p:nvPr>
            <p:ph type="subTitle" idx="1"/>
          </p:nvPr>
        </p:nvSpPr>
        <p:spPr>
          <a:xfrm>
            <a:off x="714375" y="3391058"/>
            <a:ext cx="7715250" cy="1752451"/>
          </a:xfrm>
          <a:prstGeom prst="rect">
            <a:avLst/>
          </a:prstGeom>
        </p:spPr>
        <p:txBody>
          <a:bodyPr vert="horz" lIns="64261" tIns="32130" rIns="64261" bIns="32130" anchor="t"/>
          <a:lstStyle>
            <a:lvl1pPr marL="0" indent="0" algn="ctr">
              <a:buNone/>
              <a:defRPr>
                <a:solidFill>
                  <a:srgbClr val="53585F"/>
                </a:solidFill>
              </a:defRPr>
            </a:lvl1pPr>
            <a:lvl2pPr marL="321308" indent="0" algn="ctr">
              <a:buNone/>
              <a:defRPr/>
            </a:lvl2pPr>
            <a:lvl3pPr marL="642618" indent="0" algn="ctr">
              <a:buNone/>
              <a:defRPr/>
            </a:lvl3pPr>
            <a:lvl4pPr marL="963925" indent="0" algn="ctr">
              <a:buNone/>
              <a:defRPr/>
            </a:lvl4pPr>
            <a:lvl5pPr marL="1285237" indent="0" algn="ctr">
              <a:buNone/>
              <a:defRPr/>
            </a:lvl5pPr>
            <a:lvl6pPr marL="1606546" indent="0" algn="ctr">
              <a:buNone/>
              <a:defRPr/>
            </a:lvl6pPr>
            <a:lvl7pPr marL="1927855" indent="0" algn="ctr">
              <a:buNone/>
              <a:defRPr/>
            </a:lvl7pPr>
            <a:lvl8pPr marL="2249166" indent="0" algn="ctr">
              <a:buNone/>
              <a:defRPr/>
            </a:lvl8pPr>
            <a:lvl9pPr marL="2570475" indent="0" algn="ctr">
              <a:buNone/>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61" tIns="32130" rIns="64261" bIns="32130"/>
          <a:lstStyle>
            <a:lvl1pPr algn="ctr">
              <a:defRPr sz="2200">
                <a:solidFill>
                  <a:schemeClr val="bg2"/>
                </a:solidFill>
              </a:defRPr>
            </a:lvl1pPr>
          </a:lstStyle>
          <a:p>
            <a:pPr lvl="0"/>
            <a:r>
              <a:rPr lang="en-US" dirty="0" smtClean="0"/>
              <a:t>SECTION 1</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6484" y="1017984"/>
            <a:ext cx="7715250" cy="1607344"/>
          </a:xfrm>
          <a:prstGeom prst="rect">
            <a:avLst/>
          </a:prstGeom>
        </p:spPr>
        <p:txBody>
          <a:bodyPr lIns="64261" tIns="32130" rIns="64261" bIns="32130" anchor="b"/>
          <a:lstStyle>
            <a:lvl1pPr algn="l">
              <a:defRPr sz="4200" b="0">
                <a:solidFill>
                  <a:srgbClr val="53585F"/>
                </a:solidFill>
              </a:defRPr>
            </a:lvl1pPr>
          </a:lstStyle>
          <a:p>
            <a:r>
              <a:rPr lang="en-US" dirty="0" smtClean="0"/>
              <a:t>Click to Edit Master Title Style</a:t>
            </a:r>
            <a:endParaRPr lang="en-US" dirty="0"/>
          </a:p>
        </p:txBody>
      </p:sp>
      <p:sp>
        <p:nvSpPr>
          <p:cNvPr id="5" name="Content Placeholder 2"/>
          <p:cNvSpPr>
            <a:spLocks noGrp="1"/>
          </p:cNvSpPr>
          <p:nvPr>
            <p:ph idx="1" hasCustomPrompt="1"/>
          </p:nvPr>
        </p:nvSpPr>
        <p:spPr>
          <a:xfrm>
            <a:off x="457646" y="2732484"/>
            <a:ext cx="7715250" cy="3214688"/>
          </a:xfrm>
          <a:prstGeom prst="rect">
            <a:avLst/>
          </a:prstGeom>
        </p:spPr>
        <p:txBody>
          <a:bodyPr vert="horz" lIns="64261" tIns="32130" rIns="64261" bIns="3213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61" tIns="32130" rIns="64261" bIns="32130" anchor="t"/>
          <a:lstStyle>
            <a:lvl1pPr algn="l">
              <a:defRPr sz="4200" b="0">
                <a:solidFill>
                  <a:srgbClr val="53585F"/>
                </a:solidFill>
              </a:defRPr>
            </a:lvl1pPr>
          </a:lstStyle>
          <a:p>
            <a:r>
              <a:rPr lang="en-US"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61" tIns="32130" rIns="64261" bIns="32130"/>
          <a:lstStyle>
            <a:lvl1pPr>
              <a:defRPr baseline="0">
                <a:solidFill>
                  <a:srgbClr val="53585F"/>
                </a:solidFill>
              </a:defRPr>
            </a:lvl1pPr>
            <a:lvl2pPr>
              <a:defRPr>
                <a:solidFill>
                  <a:srgbClr val="53585F"/>
                </a:solidFill>
              </a:defRPr>
            </a:lvl2pPr>
            <a:lvl3pPr>
              <a:defRPr>
                <a:solidFill>
                  <a:srgbClr val="53585F"/>
                </a:solidFill>
              </a:defRPr>
            </a:lvl3pPr>
            <a:lvl4pPr>
              <a:defRPr>
                <a:solidFill>
                  <a:srgbClr val="53585F"/>
                </a:solidFill>
              </a:defRPr>
            </a:lvl4pPr>
            <a:lvl5pPr>
              <a:defRPr>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809" y="322596"/>
            <a:ext cx="3883298" cy="1986855"/>
          </a:xfrm>
          <a:prstGeom prst="rect">
            <a:avLst/>
          </a:prstGeom>
        </p:spPr>
        <p:txBody>
          <a:bodyPr lIns="64258" tIns="32128" rIns="64258" bIns="32128"/>
          <a:lstStyle>
            <a:lvl1pPr algn="l">
              <a:defRPr sz="3400" b="0">
                <a:solidFill>
                  <a:srgbClr val="53585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8809" y="1401963"/>
            <a:ext cx="3883298" cy="4505027"/>
          </a:xfrm>
          <a:prstGeom prst="rect">
            <a:avLst/>
          </a:prstGeom>
        </p:spPr>
        <p:txBody>
          <a:bodyPr lIns="64258" tIns="32128" rIns="64258" bIns="3212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hart Placeholder 8"/>
          <p:cNvSpPr>
            <a:spLocks noGrp="1"/>
          </p:cNvSpPr>
          <p:nvPr>
            <p:ph type="chart" sz="quarter" idx="10"/>
          </p:nvPr>
        </p:nvSpPr>
        <p:spPr>
          <a:xfrm>
            <a:off x="4786313" y="321469"/>
            <a:ext cx="3857625" cy="5572125"/>
          </a:xfrm>
          <a:prstGeom prst="rect">
            <a:avLst/>
          </a:prstGeom>
        </p:spPr>
        <p:txBody>
          <a:bodyPr vert="horz" lIns="64258" tIns="32128" rIns="64258" bIns="32128"/>
          <a:lstStyle/>
          <a:p>
            <a:r>
              <a:rPr lang="en-US" smtClean="0"/>
              <a:t>Click icon to add chart</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809" y="322586"/>
            <a:ext cx="3883298" cy="5571008"/>
          </a:xfrm>
          <a:prstGeom prst="rect">
            <a:avLst/>
          </a:prstGeom>
        </p:spPr>
        <p:txBody>
          <a:bodyPr lIns="64258" tIns="32128" rIns="64258" bIns="32128"/>
          <a:lstStyle>
            <a:lvl1pPr algn="l">
              <a:defRPr sz="4200" b="0">
                <a:solidFill>
                  <a:srgbClr val="53585F"/>
                </a:solidFill>
              </a:defRPr>
            </a:lvl1pPr>
          </a:lstStyle>
          <a:p>
            <a:r>
              <a:rPr lang="en-US" dirty="0" smtClean="0"/>
              <a:t>Click to Edit Master Title Style</a:t>
            </a:r>
            <a:endParaRPr lang="en-US" dirty="0"/>
          </a:p>
        </p:txBody>
      </p:sp>
      <p:sp>
        <p:nvSpPr>
          <p:cNvPr id="3" name="Chart Placeholder 8"/>
          <p:cNvSpPr>
            <a:spLocks noGrp="1"/>
          </p:cNvSpPr>
          <p:nvPr>
            <p:ph type="chart" sz="quarter" idx="10"/>
          </p:nvPr>
        </p:nvSpPr>
        <p:spPr>
          <a:xfrm>
            <a:off x="4786313" y="321469"/>
            <a:ext cx="3857625" cy="5572125"/>
          </a:xfrm>
          <a:prstGeom prst="rect">
            <a:avLst/>
          </a:prstGeom>
        </p:spPr>
        <p:txBody>
          <a:bodyPr vert="horz" lIns="64258" tIns="32128" rIns="64258" bIns="32128"/>
          <a:lstStyle/>
          <a:p>
            <a:r>
              <a:rPr lang="en-US" smtClean="0"/>
              <a:t>Click icon to add chart</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3626" y="2839641"/>
            <a:ext cx="7715250" cy="482203"/>
          </a:xfrm>
          <a:prstGeom prst="rect">
            <a:avLst/>
          </a:prstGeom>
        </p:spPr>
        <p:txBody>
          <a:bodyPr vert="horz" lIns="64255" tIns="32126" rIns="64255" bIns="32126"/>
          <a:lstStyle>
            <a:lvl1pPr marL="0" indent="0" algn="l">
              <a:buNone/>
              <a:defRPr sz="2400" b="1">
                <a:solidFill>
                  <a:schemeClr val="bg1"/>
                </a:solidFill>
              </a:defRPr>
            </a:lvl1pPr>
            <a:lvl2pPr marL="321275" indent="0" algn="ctr">
              <a:buNone/>
              <a:defRPr/>
            </a:lvl2pPr>
            <a:lvl3pPr marL="642552" indent="0" algn="ctr">
              <a:buNone/>
              <a:defRPr/>
            </a:lvl3pPr>
            <a:lvl4pPr marL="963826" indent="0" algn="ctr">
              <a:buNone/>
              <a:defRPr/>
            </a:lvl4pPr>
            <a:lvl5pPr marL="1285105" indent="0" algn="ctr">
              <a:buNone/>
              <a:defRPr/>
            </a:lvl5pPr>
            <a:lvl6pPr marL="1606382" indent="0" algn="ctr">
              <a:buNone/>
              <a:defRPr/>
            </a:lvl6pPr>
            <a:lvl7pPr marL="1927658" indent="0" algn="ctr">
              <a:buNone/>
              <a:defRPr/>
            </a:lvl7pPr>
            <a:lvl8pPr marL="2248936" indent="0" algn="ctr">
              <a:buNone/>
              <a:defRPr/>
            </a:lvl8pPr>
            <a:lvl9pPr marL="2570212" indent="0" algn="ctr">
              <a:buNone/>
              <a:defRPr/>
            </a:lvl9pPr>
          </a:lstStyle>
          <a:p>
            <a:r>
              <a:rPr lang="en-US" smtClean="0"/>
              <a:t>Click to edit Master subtitle style</a:t>
            </a:r>
            <a:endParaRPr lang="en-US" dirty="0"/>
          </a:p>
        </p:txBody>
      </p:sp>
      <p:sp>
        <p:nvSpPr>
          <p:cNvPr id="4" name="Title 3"/>
          <p:cNvSpPr>
            <a:spLocks noGrp="1"/>
          </p:cNvSpPr>
          <p:nvPr>
            <p:ph type="title" hasCustomPrompt="1"/>
          </p:nvPr>
        </p:nvSpPr>
        <p:spPr>
          <a:xfrm>
            <a:off x="460995" y="312539"/>
            <a:ext cx="7715250" cy="880824"/>
          </a:xfrm>
          <a:prstGeom prst="rect">
            <a:avLst/>
          </a:prstGeom>
        </p:spPr>
        <p:txBody>
          <a:bodyPr lIns="64255" tIns="32126" rIns="64255" bIns="32126"/>
          <a:lstStyle>
            <a:lvl1pPr algn="l">
              <a:defRPr sz="4200" b="0">
                <a:solidFill>
                  <a:schemeClr val="bg2"/>
                </a:solidFill>
              </a:defRPr>
            </a:lvl1pPr>
          </a:lstStyle>
          <a:p>
            <a:r>
              <a:rPr lang="en-US" dirty="0" smtClean="0"/>
              <a:t>Click to Edit Master</a:t>
            </a:r>
            <a:endParaRPr lang="en-US" dirty="0"/>
          </a:p>
        </p:txBody>
      </p:sp>
      <p:sp>
        <p:nvSpPr>
          <p:cNvPr id="8" name="Text Placeholder 7"/>
          <p:cNvSpPr>
            <a:spLocks noGrp="1"/>
          </p:cNvSpPr>
          <p:nvPr>
            <p:ph type="body" sz="quarter" idx="10"/>
          </p:nvPr>
        </p:nvSpPr>
        <p:spPr>
          <a:xfrm>
            <a:off x="446484" y="1285886"/>
            <a:ext cx="7715250" cy="1071563"/>
          </a:xfrm>
          <a:prstGeom prst="rect">
            <a:avLst/>
          </a:prstGeom>
        </p:spPr>
        <p:txBody>
          <a:bodyPr vert="horz" lIns="64255" tIns="32126" rIns="64255" bIns="3212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7"/>
          <p:cNvSpPr>
            <a:spLocks noGrp="1"/>
          </p:cNvSpPr>
          <p:nvPr>
            <p:ph type="body" sz="quarter" idx="11"/>
          </p:nvPr>
        </p:nvSpPr>
        <p:spPr>
          <a:xfrm>
            <a:off x="446484" y="3429011"/>
            <a:ext cx="7715250" cy="1071563"/>
          </a:xfrm>
          <a:prstGeom prst="rect">
            <a:avLst/>
          </a:prstGeom>
        </p:spPr>
        <p:txBody>
          <a:bodyPr vert="horz" lIns="64255" tIns="32126" rIns="64255" bIns="32126"/>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007" y="312540"/>
            <a:ext cx="7552283" cy="598288"/>
          </a:xfrm>
          <a:prstGeom prst="rect">
            <a:avLst/>
          </a:prstGeom>
        </p:spPr>
        <p:txBody>
          <a:bodyPr lIns="64255" tIns="32126" rIns="64255" bIns="32126"/>
          <a:lstStyle>
            <a:lvl1pPr algn="l">
              <a:defRPr sz="3400" b="0">
                <a:solidFill>
                  <a:srgbClr val="53585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647" y="2786063"/>
            <a:ext cx="8228707" cy="2964656"/>
          </a:xfrm>
          <a:prstGeom prst="rect">
            <a:avLst/>
          </a:prstGeom>
        </p:spPr>
        <p:txBody>
          <a:bodyPr vert="horz" lIns="64255" tIns="32126" rIns="64255" bIns="32126"/>
          <a:lstStyle>
            <a:lvl1pPr>
              <a:defRPr sz="1700">
                <a:solidFill>
                  <a:srgbClr val="FFFFFF"/>
                </a:solidFill>
              </a:defRPr>
            </a:lvl1pPr>
            <a:lvl2pPr>
              <a:defRPr sz="1700">
                <a:solidFill>
                  <a:srgbClr val="FFFFFF"/>
                </a:solidFill>
              </a:defRPr>
            </a:lvl2pPr>
            <a:lvl3pPr>
              <a:defRPr sz="1700">
                <a:solidFill>
                  <a:srgbClr val="FFFFFF"/>
                </a:solidFill>
              </a:defRPr>
            </a:lvl3pPr>
            <a:lvl4pPr>
              <a:defRPr sz="1700">
                <a:solidFill>
                  <a:srgbClr val="FFFFFF"/>
                </a:solidFill>
              </a:defRPr>
            </a:lvl4pPr>
            <a:lvl5pPr>
              <a:defRPr sz="17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0"/>
          </p:nvPr>
        </p:nvSpPr>
        <p:spPr>
          <a:xfrm>
            <a:off x="457647" y="1017984"/>
            <a:ext cx="8228707" cy="2964656"/>
          </a:xfrm>
          <a:prstGeom prst="rect">
            <a:avLst/>
          </a:prstGeom>
        </p:spPr>
        <p:txBody>
          <a:bodyPr vert="horz" lIns="64255" tIns="32126" rIns="64255" bIns="3212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fall_in_co_4x3.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 y="7"/>
            <a:ext cx="9161859" cy="6871395"/>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24791" y="6195525"/>
            <a:ext cx="2893219" cy="501742"/>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1" name="Rectangle 30"/>
          <p:cNvSpPr/>
          <p:nvPr userDrawn="1"/>
        </p:nvSpPr>
        <p:spPr bwMode="auto">
          <a:xfrm>
            <a:off x="767965" y="1875246"/>
            <a:ext cx="1071563" cy="1071563"/>
          </a:xfrm>
          <a:prstGeom prst="rect">
            <a:avLst/>
          </a:prstGeom>
          <a:solidFill>
            <a:srgbClr val="14943F"/>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dirty="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43" name="TextBox 42"/>
          <p:cNvSpPr txBox="1"/>
          <p:nvPr userDrawn="1"/>
        </p:nvSpPr>
        <p:spPr>
          <a:xfrm>
            <a:off x="714376" y="1500193"/>
            <a:ext cx="2946797" cy="341876"/>
          </a:xfrm>
          <a:prstGeom prst="rect">
            <a:avLst/>
          </a:prstGeom>
          <a:noFill/>
        </p:spPr>
        <p:txBody>
          <a:bodyPr wrap="square" lIns="64251" tIns="32125" rIns="64251" bIns="32125" rtlCol="0">
            <a:spAutoFit/>
          </a:bodyPr>
          <a:lstStyle/>
          <a:p>
            <a:r>
              <a:rPr lang="en-US" dirty="0" err="1" smtClean="0"/>
              <a:t>brandCOLORADO</a:t>
            </a:r>
            <a:r>
              <a:rPr lang="en-US" baseline="0" dirty="0" smtClean="0"/>
              <a:t> colors</a:t>
            </a:r>
            <a:endParaRPr lang="en-US" dirty="0"/>
          </a:p>
        </p:txBody>
      </p:sp>
      <p:sp>
        <p:nvSpPr>
          <p:cNvPr id="15" name="TextBox 14"/>
          <p:cNvSpPr txBox="1"/>
          <p:nvPr userDrawn="1"/>
        </p:nvSpPr>
        <p:spPr>
          <a:xfrm>
            <a:off x="767961" y="321481"/>
            <a:ext cx="5357813" cy="660037"/>
          </a:xfrm>
          <a:prstGeom prst="rect">
            <a:avLst/>
          </a:prstGeom>
          <a:noFill/>
        </p:spPr>
        <p:txBody>
          <a:bodyPr wrap="square" lIns="64251" tIns="32125" rIns="64251" bIns="32125" rtlCol="0">
            <a:spAutoFit/>
          </a:bodyPr>
          <a:lstStyle/>
          <a:p>
            <a:r>
              <a:rPr lang="en-US" sz="3900" b="1" i="1" kern="1200" baseline="0" dirty="0" smtClean="0">
                <a:solidFill>
                  <a:srgbClr val="5C6670"/>
                </a:solidFill>
                <a:latin typeface="Trebuchet MS" pitchFamily="-100" charset="0"/>
                <a:ea typeface="Trebuchet MS" pitchFamily="-100" charset="0"/>
                <a:cs typeface="Trebuchet MS" pitchFamily="-100" charset="0"/>
                <a:sym typeface="Trebuchet MS" pitchFamily="-100" charset="0"/>
              </a:rPr>
              <a:t>Using this template:</a:t>
            </a:r>
            <a:endParaRPr lang="en-US" sz="3900" dirty="0"/>
          </a:p>
        </p:txBody>
      </p:sp>
      <p:sp>
        <p:nvSpPr>
          <p:cNvPr id="16" name="Rectangle 15"/>
          <p:cNvSpPr/>
          <p:nvPr userDrawn="1"/>
        </p:nvSpPr>
        <p:spPr bwMode="auto">
          <a:xfrm>
            <a:off x="2160996" y="1875246"/>
            <a:ext cx="1071563" cy="1071563"/>
          </a:xfrm>
          <a:prstGeom prst="rect">
            <a:avLst/>
          </a:prstGeom>
          <a:solidFill>
            <a:srgbClr val="4A535D"/>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17" name="Rectangle 16"/>
          <p:cNvSpPr/>
          <p:nvPr userDrawn="1"/>
        </p:nvSpPr>
        <p:spPr bwMode="auto">
          <a:xfrm>
            <a:off x="3554027" y="1875246"/>
            <a:ext cx="1071563" cy="1071563"/>
          </a:xfrm>
          <a:prstGeom prst="rect">
            <a:avLst/>
          </a:prstGeom>
          <a:solidFill>
            <a:srgbClr val="C7C9C9"/>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18" name="Rectangle 17"/>
          <p:cNvSpPr/>
          <p:nvPr userDrawn="1"/>
        </p:nvSpPr>
        <p:spPr bwMode="auto">
          <a:xfrm>
            <a:off x="4947059" y="1875246"/>
            <a:ext cx="1071563" cy="1071563"/>
          </a:xfrm>
          <a:prstGeom prst="rect">
            <a:avLst/>
          </a:prstGeom>
          <a:solidFill>
            <a:srgbClr val="FFFFFF"/>
          </a:solidFill>
          <a:ln w="12700" cap="flat" cmpd="sng" algn="ctr">
            <a:solidFill>
              <a:srgbClr val="4A535D"/>
            </a:solid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19" name="Rectangle 18"/>
          <p:cNvSpPr/>
          <p:nvPr userDrawn="1"/>
        </p:nvSpPr>
        <p:spPr bwMode="auto">
          <a:xfrm>
            <a:off x="767965" y="3214699"/>
            <a:ext cx="1071563" cy="1071563"/>
          </a:xfrm>
          <a:prstGeom prst="rect">
            <a:avLst/>
          </a:prstGeom>
          <a:solidFill>
            <a:srgbClr val="E95F1A"/>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20" name="Rectangle 19"/>
          <p:cNvSpPr/>
          <p:nvPr userDrawn="1"/>
        </p:nvSpPr>
        <p:spPr bwMode="auto">
          <a:xfrm>
            <a:off x="2160996" y="3214699"/>
            <a:ext cx="1071563" cy="1071563"/>
          </a:xfrm>
          <a:prstGeom prst="rect">
            <a:avLst/>
          </a:prstGeom>
          <a:solidFill>
            <a:srgbClr val="523F2D"/>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21" name="Rectangle 20"/>
          <p:cNvSpPr/>
          <p:nvPr userDrawn="1"/>
        </p:nvSpPr>
        <p:spPr bwMode="auto">
          <a:xfrm>
            <a:off x="3554027" y="3214699"/>
            <a:ext cx="1071563" cy="1071563"/>
          </a:xfrm>
          <a:prstGeom prst="rect">
            <a:avLst/>
          </a:prstGeom>
          <a:solidFill>
            <a:srgbClr val="5EB7E3"/>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22" name="TextBox 21"/>
          <p:cNvSpPr txBox="1"/>
          <p:nvPr userDrawn="1"/>
        </p:nvSpPr>
        <p:spPr>
          <a:xfrm>
            <a:off x="714375" y="4875611"/>
            <a:ext cx="7822406" cy="1465303"/>
          </a:xfrm>
          <a:prstGeom prst="rect">
            <a:avLst/>
          </a:prstGeom>
          <a:noFill/>
        </p:spPr>
        <p:txBody>
          <a:bodyPr wrap="square" lIns="64251" tIns="32125" rIns="64251" bIns="32125" rtlCol="0">
            <a:spAutoFit/>
          </a:bodyPr>
          <a:lstStyle/>
          <a:p>
            <a:pPr marL="190748" indent="-190748">
              <a:buSzPct val="75000"/>
              <a:buFontTx/>
              <a:buChar char="•"/>
            </a:pPr>
            <a:r>
              <a:rPr lang="en-US" sz="1300" dirty="0" smtClean="0"/>
              <a:t>You may also choose to use your department’s extended color palette in this presentation.</a:t>
            </a:r>
          </a:p>
          <a:p>
            <a:pPr marL="190748" indent="-190748">
              <a:buSzPct val="75000"/>
              <a:buFontTx/>
              <a:buChar char="•"/>
            </a:pPr>
            <a:endParaRPr lang="en-US" sz="1300" dirty="0" smtClean="0"/>
          </a:p>
          <a:p>
            <a:pPr marL="190748" indent="-190748">
              <a:buSzPct val="75000"/>
              <a:buFontTx/>
              <a:buChar char="•"/>
            </a:pPr>
            <a:r>
              <a:rPr lang="en-US" sz="1300" dirty="0" smtClean="0"/>
              <a:t>When inserting lockups into keynote slide presentations, use </a:t>
            </a:r>
            <a:r>
              <a:rPr lang="en-US" sz="1300" dirty="0" err="1" smtClean="0"/>
              <a:t>png</a:t>
            </a:r>
            <a:r>
              <a:rPr lang="en-US" sz="1300" baseline="0" dirty="0" smtClean="0"/>
              <a:t> </a:t>
            </a:r>
            <a:r>
              <a:rPr lang="en-US" sz="1300" baseline="0" dirty="0" err="1" smtClean="0"/>
              <a:t>rgb</a:t>
            </a:r>
            <a:r>
              <a:rPr lang="en-US" sz="1300" baseline="0" dirty="0" smtClean="0"/>
              <a:t> </a:t>
            </a:r>
            <a:r>
              <a:rPr lang="en-US" sz="1300" baseline="0" smtClean="0"/>
              <a:t>300 medium </a:t>
            </a:r>
            <a:r>
              <a:rPr lang="en-US" sz="1300" baseline="0" dirty="0" smtClean="0"/>
              <a:t>file </a:t>
            </a:r>
            <a:r>
              <a:rPr lang="en-US" sz="1300" dirty="0" smtClean="0"/>
              <a:t>for the crispest result. You will need to scale this image down to the appropriate size. To preserve height-to-width ratio </a:t>
            </a:r>
            <a:r>
              <a:rPr lang="en-US" sz="1300" baseline="0" dirty="0" smtClean="0"/>
              <a:t>hold, “shift” while scaling.</a:t>
            </a:r>
            <a:endParaRPr lang="en-US" sz="1300" dirty="0" smtClean="0"/>
          </a:p>
          <a:p>
            <a:pPr marL="190748" indent="-190748">
              <a:buSzPct val="75000"/>
              <a:buFontTx/>
              <a:buChar char="•"/>
            </a:pPr>
            <a:endParaRPr lang="en-US" sz="1300" dirty="0" smtClean="0"/>
          </a:p>
          <a:p>
            <a:pPr marL="190748" indent="-190748">
              <a:buSzPct val="75000"/>
              <a:buFontTx/>
              <a:buChar char="•"/>
            </a:pPr>
            <a:r>
              <a:rPr lang="en-US" sz="1300" dirty="0" smtClean="0"/>
              <a:t>Reference the Colorado Brand Guidelines for more information.</a:t>
            </a:r>
            <a:endParaRPr lang="en-US" dirty="0"/>
          </a:p>
        </p:txBody>
      </p:sp>
      <p:sp>
        <p:nvSpPr>
          <p:cNvPr id="23" name="TextBox 22"/>
          <p:cNvSpPr txBox="1"/>
          <p:nvPr userDrawn="1"/>
        </p:nvSpPr>
        <p:spPr>
          <a:xfrm>
            <a:off x="6822283" y="1500193"/>
            <a:ext cx="2035969" cy="618875"/>
          </a:xfrm>
          <a:prstGeom prst="rect">
            <a:avLst/>
          </a:prstGeom>
          <a:noFill/>
        </p:spPr>
        <p:txBody>
          <a:bodyPr wrap="square" lIns="64251" tIns="32125" rIns="64251" bIns="32125" rtlCol="0">
            <a:spAutoFit/>
          </a:bodyPr>
          <a:lstStyle/>
          <a:p>
            <a:r>
              <a:rPr lang="en-US" dirty="0" smtClean="0"/>
              <a:t>DOLA shield</a:t>
            </a:r>
            <a:r>
              <a:rPr lang="en-US" baseline="0" dirty="0" smtClean="0"/>
              <a:t> colors</a:t>
            </a:r>
            <a:endParaRPr lang="en-US" dirty="0"/>
          </a:p>
        </p:txBody>
      </p:sp>
      <p:sp>
        <p:nvSpPr>
          <p:cNvPr id="24" name="Rectangle 23"/>
          <p:cNvSpPr/>
          <p:nvPr userDrawn="1"/>
        </p:nvSpPr>
        <p:spPr bwMode="auto">
          <a:xfrm>
            <a:off x="6875871" y="1875246"/>
            <a:ext cx="1071563" cy="1071563"/>
          </a:xfrm>
          <a:prstGeom prst="rect">
            <a:avLst/>
          </a:prstGeom>
          <a:solidFill>
            <a:srgbClr val="3266BE"/>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25" name="Rectangle 24"/>
          <p:cNvSpPr/>
          <p:nvPr userDrawn="1"/>
        </p:nvSpPr>
        <p:spPr bwMode="auto">
          <a:xfrm>
            <a:off x="6875871" y="3214699"/>
            <a:ext cx="1071563" cy="1071563"/>
          </a:xfrm>
          <a:prstGeom prst="rect">
            <a:avLst/>
          </a:prstGeom>
          <a:solidFill>
            <a:srgbClr val="F6323E"/>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cxnSp>
        <p:nvCxnSpPr>
          <p:cNvPr id="29" name="Straight Connector 28"/>
          <p:cNvCxnSpPr/>
          <p:nvPr userDrawn="1"/>
        </p:nvCxnSpPr>
        <p:spPr bwMode="auto">
          <a:xfrm rot="5400000">
            <a:off x="5242286" y="3080742"/>
            <a:ext cx="2410457" cy="558"/>
          </a:xfrm>
          <a:prstGeom prst="line">
            <a:avLst/>
          </a:prstGeom>
          <a:solidFill>
            <a:srgbClr val="14943F"/>
          </a:solidFill>
          <a:ln w="12700" cap="flat" cmpd="sng" algn="ctr">
            <a:solidFill>
              <a:srgbClr val="C7C9C9"/>
            </a:solidFill>
            <a:prstDash val="solid"/>
            <a:miter lim="0"/>
            <a:headEnd type="none" w="med" len="med"/>
            <a:tailEnd type="none" w="med" len="med"/>
          </a:ln>
          <a:effectLst/>
        </p:spPr>
      </p:cxnSp>
      <p:sp>
        <p:nvSpPr>
          <p:cNvPr id="26" name="TextBox 25"/>
          <p:cNvSpPr txBox="1"/>
          <p:nvPr userDrawn="1"/>
        </p:nvSpPr>
        <p:spPr>
          <a:xfrm>
            <a:off x="2160996" y="2170889"/>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92/102/112</a:t>
            </a:r>
            <a:endParaRPr lang="en-US" dirty="0">
              <a:solidFill>
                <a:srgbClr val="FFFFFF"/>
              </a:solidFill>
            </a:endParaRPr>
          </a:p>
        </p:txBody>
      </p:sp>
      <p:sp>
        <p:nvSpPr>
          <p:cNvPr id="27" name="TextBox 26"/>
          <p:cNvSpPr txBox="1"/>
          <p:nvPr userDrawn="1"/>
        </p:nvSpPr>
        <p:spPr>
          <a:xfrm>
            <a:off x="767965" y="2170889"/>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0/149/58</a:t>
            </a:r>
            <a:endParaRPr lang="en-US" dirty="0">
              <a:solidFill>
                <a:srgbClr val="FFFFFF"/>
              </a:solidFill>
            </a:endParaRPr>
          </a:p>
        </p:txBody>
      </p:sp>
      <p:sp>
        <p:nvSpPr>
          <p:cNvPr id="38" name="TextBox 37"/>
          <p:cNvSpPr txBox="1"/>
          <p:nvPr userDrawn="1"/>
        </p:nvSpPr>
        <p:spPr>
          <a:xfrm>
            <a:off x="3554027" y="2170880"/>
            <a:ext cx="1071563" cy="665042"/>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208/210/211</a:t>
            </a:r>
            <a:endParaRPr lang="en-US" dirty="0">
              <a:solidFill>
                <a:srgbClr val="FFFFFF"/>
              </a:solidFill>
            </a:endParaRPr>
          </a:p>
        </p:txBody>
      </p:sp>
      <p:sp>
        <p:nvSpPr>
          <p:cNvPr id="39" name="TextBox 38"/>
          <p:cNvSpPr txBox="1"/>
          <p:nvPr userDrawn="1"/>
        </p:nvSpPr>
        <p:spPr>
          <a:xfrm>
            <a:off x="767965" y="3510342"/>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239/117/33</a:t>
            </a:r>
            <a:endParaRPr lang="en-US" dirty="0">
              <a:solidFill>
                <a:srgbClr val="FFFFFF"/>
              </a:solidFill>
            </a:endParaRPr>
          </a:p>
        </p:txBody>
      </p:sp>
      <p:sp>
        <p:nvSpPr>
          <p:cNvPr id="40" name="TextBox 39"/>
          <p:cNvSpPr txBox="1"/>
          <p:nvPr userDrawn="1"/>
        </p:nvSpPr>
        <p:spPr>
          <a:xfrm>
            <a:off x="2160996" y="3510342"/>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101/80/60</a:t>
            </a:r>
            <a:endParaRPr lang="en-US" dirty="0">
              <a:solidFill>
                <a:srgbClr val="FFFFFF"/>
              </a:solidFill>
            </a:endParaRPr>
          </a:p>
        </p:txBody>
      </p:sp>
      <p:sp>
        <p:nvSpPr>
          <p:cNvPr id="41" name="TextBox 40"/>
          <p:cNvSpPr txBox="1"/>
          <p:nvPr userDrawn="1"/>
        </p:nvSpPr>
        <p:spPr>
          <a:xfrm>
            <a:off x="3554027" y="3510331"/>
            <a:ext cx="1071563" cy="665042"/>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110/196/232</a:t>
            </a:r>
            <a:endParaRPr lang="en-US" dirty="0">
              <a:solidFill>
                <a:srgbClr val="FFFFFF"/>
              </a:solidFill>
            </a:endParaRPr>
          </a:p>
        </p:txBody>
      </p:sp>
      <p:sp>
        <p:nvSpPr>
          <p:cNvPr id="42" name="TextBox 41"/>
          <p:cNvSpPr txBox="1"/>
          <p:nvPr userDrawn="1"/>
        </p:nvSpPr>
        <p:spPr>
          <a:xfrm>
            <a:off x="4947059" y="2170880"/>
            <a:ext cx="1071563" cy="665042"/>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5C6670"/>
                </a:solidFill>
                <a:latin typeface="Trebuchet MS" pitchFamily="-106" charset="0"/>
                <a:ea typeface="Trebuchet MS" pitchFamily="-106" charset="0"/>
                <a:cs typeface="Trebuchet MS" pitchFamily="-106" charset="0"/>
                <a:sym typeface="Trebuchet MS" pitchFamily="-106" charset="0"/>
              </a:rPr>
              <a:t>RGB 255/255/255</a:t>
            </a:r>
            <a:endParaRPr lang="en-US" dirty="0"/>
          </a:p>
        </p:txBody>
      </p:sp>
      <p:sp>
        <p:nvSpPr>
          <p:cNvPr id="44" name="TextBox 43"/>
          <p:cNvSpPr txBox="1"/>
          <p:nvPr userDrawn="1"/>
        </p:nvSpPr>
        <p:spPr>
          <a:xfrm>
            <a:off x="6875871" y="2170889"/>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64/124/202</a:t>
            </a:r>
            <a:endParaRPr lang="en-US" dirty="0">
              <a:solidFill>
                <a:srgbClr val="FFFFFF"/>
              </a:solidFill>
            </a:endParaRPr>
          </a:p>
        </p:txBody>
      </p:sp>
      <p:sp>
        <p:nvSpPr>
          <p:cNvPr id="45" name="TextBox 44"/>
          <p:cNvSpPr txBox="1"/>
          <p:nvPr userDrawn="1"/>
        </p:nvSpPr>
        <p:spPr>
          <a:xfrm>
            <a:off x="6875871" y="3510342"/>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246/50/62</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TextBox 14"/>
          <p:cNvSpPr txBox="1"/>
          <p:nvPr userDrawn="1"/>
        </p:nvSpPr>
        <p:spPr>
          <a:xfrm>
            <a:off x="767961" y="321481"/>
            <a:ext cx="5357813" cy="660037"/>
          </a:xfrm>
          <a:prstGeom prst="rect">
            <a:avLst/>
          </a:prstGeom>
          <a:noFill/>
        </p:spPr>
        <p:txBody>
          <a:bodyPr wrap="square" lIns="64251" tIns="32125" rIns="64251" bIns="32125" rtlCol="0">
            <a:spAutoFit/>
          </a:bodyPr>
          <a:lstStyle/>
          <a:p>
            <a:r>
              <a:rPr lang="en-US" sz="3900" b="1" i="1" kern="1200" baseline="0" dirty="0" smtClean="0">
                <a:solidFill>
                  <a:srgbClr val="5C6670"/>
                </a:solidFill>
                <a:latin typeface="Trebuchet MS" pitchFamily="-100" charset="0"/>
                <a:ea typeface="Trebuchet MS" pitchFamily="-100" charset="0"/>
                <a:cs typeface="Trebuchet MS" pitchFamily="-100" charset="0"/>
                <a:sym typeface="Trebuchet MS" pitchFamily="-100" charset="0"/>
              </a:rPr>
              <a:t>Using this template:</a:t>
            </a:r>
            <a:endParaRPr lang="en-US" sz="3900" dirty="0"/>
          </a:p>
        </p:txBody>
      </p:sp>
      <p:sp>
        <p:nvSpPr>
          <p:cNvPr id="22" name="TextBox 21"/>
          <p:cNvSpPr txBox="1"/>
          <p:nvPr userDrawn="1"/>
        </p:nvSpPr>
        <p:spPr>
          <a:xfrm>
            <a:off x="714375" y="4875611"/>
            <a:ext cx="7822406" cy="1465303"/>
          </a:xfrm>
          <a:prstGeom prst="rect">
            <a:avLst/>
          </a:prstGeom>
          <a:noFill/>
        </p:spPr>
        <p:txBody>
          <a:bodyPr wrap="square" lIns="64251" tIns="32125" rIns="64251" bIns="32125" rtlCol="0">
            <a:spAutoFit/>
          </a:bodyPr>
          <a:lstStyle/>
          <a:p>
            <a:pPr marL="190748" indent="-190748">
              <a:buSzPct val="75000"/>
              <a:buFontTx/>
              <a:buChar char="•"/>
            </a:pPr>
            <a:r>
              <a:rPr lang="en-US" sz="1300" dirty="0" smtClean="0"/>
              <a:t>You may also choose to use your department’s extended color palette in this presentation.</a:t>
            </a:r>
          </a:p>
          <a:p>
            <a:pPr marL="190748" indent="-190748">
              <a:buSzPct val="75000"/>
              <a:buFontTx/>
              <a:buChar char="•"/>
            </a:pPr>
            <a:endParaRPr lang="en-US" sz="1300" dirty="0" smtClean="0"/>
          </a:p>
          <a:p>
            <a:pPr marL="190748" indent="-190748">
              <a:buSzPct val="75000"/>
              <a:buFontTx/>
              <a:buChar char="•"/>
            </a:pPr>
            <a:r>
              <a:rPr lang="en-US" sz="1300" dirty="0" smtClean="0"/>
              <a:t>When inserting lockups into keynote slide presentations, use </a:t>
            </a:r>
            <a:r>
              <a:rPr lang="en-US" sz="1300" dirty="0" err="1" smtClean="0"/>
              <a:t>png</a:t>
            </a:r>
            <a:r>
              <a:rPr lang="en-US" sz="1300" baseline="0" dirty="0" smtClean="0"/>
              <a:t> </a:t>
            </a:r>
            <a:r>
              <a:rPr lang="en-US" sz="1300" baseline="0" dirty="0" err="1" smtClean="0"/>
              <a:t>rgb</a:t>
            </a:r>
            <a:r>
              <a:rPr lang="en-US" sz="1300" baseline="0" dirty="0" smtClean="0"/>
              <a:t> </a:t>
            </a:r>
            <a:r>
              <a:rPr lang="en-US" sz="1300" baseline="0" smtClean="0"/>
              <a:t>300 medium </a:t>
            </a:r>
            <a:r>
              <a:rPr lang="en-US" sz="1300" baseline="0" dirty="0" smtClean="0"/>
              <a:t>file </a:t>
            </a:r>
            <a:r>
              <a:rPr lang="en-US" sz="1300" dirty="0" smtClean="0"/>
              <a:t>for the crispest result. You will need to scale this image down to the appropriate size. To preserve height-to-width ratio </a:t>
            </a:r>
            <a:r>
              <a:rPr lang="en-US" sz="1300" baseline="0" dirty="0" smtClean="0"/>
              <a:t>hold, “shift” while scaling.</a:t>
            </a:r>
            <a:endParaRPr lang="en-US" sz="1300" dirty="0" smtClean="0"/>
          </a:p>
          <a:p>
            <a:pPr marL="190748" indent="-190748">
              <a:buSzPct val="75000"/>
              <a:buFontTx/>
              <a:buChar char="•"/>
            </a:pPr>
            <a:endParaRPr lang="en-US" sz="1300" dirty="0" smtClean="0"/>
          </a:p>
          <a:p>
            <a:pPr marL="190748" indent="-190748">
              <a:buSzPct val="75000"/>
              <a:buFontTx/>
              <a:buChar char="•"/>
            </a:pPr>
            <a:r>
              <a:rPr lang="en-US" sz="1300" dirty="0" smtClean="0"/>
              <a:t>Reference the Colorado Brand Guidelines for more information.</a:t>
            </a:r>
            <a:endParaRPr lang="en-US" dirty="0"/>
          </a:p>
        </p:txBody>
      </p:sp>
      <p:sp>
        <p:nvSpPr>
          <p:cNvPr id="41" name="TextBox 40"/>
          <p:cNvSpPr txBox="1"/>
          <p:nvPr userDrawn="1"/>
        </p:nvSpPr>
        <p:spPr>
          <a:xfrm>
            <a:off x="3554027" y="3510331"/>
            <a:ext cx="1071563" cy="665042"/>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110/196/232</a:t>
            </a:r>
            <a:endParaRPr lang="en-US" dirty="0">
              <a:solidFill>
                <a:srgbClr val="FFFFFF"/>
              </a:solidFill>
            </a:endParaRPr>
          </a:p>
        </p:txBody>
      </p:sp>
      <p:pic>
        <p:nvPicPr>
          <p:cNvPr id="1027" name="Picture 3" descr="M:\EDO Communications\DOLA Branding\DOLA Branding Team &amp; Process\Color Palettes &amp; Shields\DOLA-Palette.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49220" t="63537" r="11241" b="8877"/>
          <a:stretch/>
        </p:blipFill>
        <p:spPr bwMode="auto">
          <a:xfrm>
            <a:off x="2428875" y="998016"/>
            <a:ext cx="4232672" cy="382195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userDrawn="1"/>
        </p:nvSpPr>
        <p:spPr>
          <a:xfrm>
            <a:off x="1732359" y="1116942"/>
            <a:ext cx="2035969" cy="341876"/>
          </a:xfrm>
          <a:prstGeom prst="rect">
            <a:avLst/>
          </a:prstGeom>
          <a:noFill/>
        </p:spPr>
        <p:txBody>
          <a:bodyPr wrap="square" lIns="64251" tIns="32125" rIns="64251" bIns="32125" rtlCol="0">
            <a:spAutoFit/>
          </a:bodyPr>
          <a:lstStyle/>
          <a:p>
            <a:pPr algn="ctr"/>
            <a:r>
              <a:rPr lang="en-US" dirty="0" smtClean="0"/>
              <a:t>DOLA palette</a:t>
            </a:r>
            <a:endParaRPr lang="en-US" dirty="0"/>
          </a:p>
        </p:txBody>
      </p:sp>
    </p:spTree>
    <p:extLst>
      <p:ext uri="{BB962C8B-B14F-4D97-AF65-F5344CB8AC3E}">
        <p14:creationId xmlns:p14="http://schemas.microsoft.com/office/powerpoint/2010/main" val="324210504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15707599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13124901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67589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37790899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848600" cy="1927225"/>
          </a:xfrm>
          <a:prstGeom prst="rect">
            <a:avLst/>
          </a:prstGeom>
        </p:spPr>
        <p:txBody>
          <a:bodyPr lIns="91425" tIns="45713" rIns="91425" bIns="45713"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a:prstGeom prst="rect">
            <a:avLst/>
          </a:prstGeom>
        </p:spPr>
        <p:txBody>
          <a:bodyPr lIns="91425" tIns="45713" rIns="91425" bIns="45713"/>
          <a:lstStyle>
            <a:lvl1pPr marL="0" indent="0" algn="l">
              <a:buNone/>
              <a:defRPr>
                <a:solidFill>
                  <a:schemeClr val="tx1">
                    <a:lumMod val="75000"/>
                    <a:lumOff val="2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3095DE33-CC7B-4FAF-96BE-4C7A316C8F40}" type="datetimeFigureOut">
              <a:rPr lang="en-US">
                <a:solidFill>
                  <a:srgbClr val="4A535D"/>
                </a:solidFill>
              </a:rPr>
              <a:pPr>
                <a:defRPr/>
              </a:pPr>
              <a:t>1/14/2016</a:t>
            </a:fld>
            <a:endParaRPr lang="en-US">
              <a:solidFill>
                <a:srgbClr val="4A535D"/>
              </a:solidFill>
            </a:endParaRPr>
          </a:p>
        </p:txBody>
      </p:sp>
      <p:sp>
        <p:nvSpPr>
          <p:cNvPr id="6"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7"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FCB89ACF-335E-46D8-8CF2-544DA2A7FE02}"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37155431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1/14/2016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780433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19901587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35248542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157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4127868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848600" cy="1927225"/>
          </a:xfrm>
          <a:prstGeom prst="rect">
            <a:avLst/>
          </a:prstGeom>
        </p:spPr>
        <p:txBody>
          <a:bodyPr lIns="91425" tIns="45713" rIns="91425" bIns="45713"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a:prstGeom prst="rect">
            <a:avLst/>
          </a:prstGeom>
        </p:spPr>
        <p:txBody>
          <a:bodyPr lIns="91425" tIns="45713" rIns="91425" bIns="45713"/>
          <a:lstStyle>
            <a:lvl1pPr marL="0" indent="0" algn="l">
              <a:buNone/>
              <a:defRPr>
                <a:solidFill>
                  <a:schemeClr val="tx1">
                    <a:lumMod val="75000"/>
                    <a:lumOff val="2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DC074A0A-9917-4745-9DFC-C7DEA6FCE49B}" type="datetimeFigureOut">
              <a:rPr lang="en-US" smtClean="0">
                <a:solidFill>
                  <a:srgbClr val="4A535D"/>
                </a:solidFill>
              </a:rPr>
              <a:pPr>
                <a:defRPr/>
              </a:pPr>
              <a:t>1/14/2016</a:t>
            </a:fld>
            <a:endParaRPr lang="en-US">
              <a:solidFill>
                <a:srgbClr val="4A535D"/>
              </a:solidFill>
            </a:endParaRPr>
          </a:p>
        </p:txBody>
      </p:sp>
      <p:sp>
        <p:nvSpPr>
          <p:cNvPr id="6"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7"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2F5AA36C-9877-4CE5-BFA5-06BDCC468AE7}" type="slidenum">
              <a:rPr lang="en-US" smtClean="0">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5213943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smtClean="0">
                <a:solidFill>
                  <a:srgbClr val="4A535D"/>
                </a:solidFill>
              </a:rPr>
              <a:pPr>
                <a:defRPr/>
              </a:pPr>
              <a:t>1/14/2016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smtClean="0">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14314307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prstGeom prst="rect">
            <a:avLst/>
          </a:prstGeo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prstGeom prst="rect">
            <a:avLst/>
          </a:prstGeo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pPr>
              <a:defRPr/>
            </a:pPr>
            <a:fld id="{DACED62F-6A5D-458B-BA96-B81AF9D30E52}" type="datetimeFigureOut">
              <a:rPr lang="en-US" smtClean="0">
                <a:solidFill>
                  <a:srgbClr val="4A535D"/>
                </a:solidFill>
              </a:rPr>
              <a:pPr>
                <a:defRPr/>
              </a:pPr>
              <a:t>1/14/2016</a:t>
            </a:fld>
            <a:endParaRPr lang="en-US">
              <a:solidFill>
                <a:srgbClr val="4A535D"/>
              </a:solidFill>
            </a:endParaRPr>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pPr>
              <a:defRPr/>
            </a:pPr>
            <a:endParaRPr lang="en-US">
              <a:solidFill>
                <a:srgbClr val="4A535D"/>
              </a:solidFill>
            </a:endParaRPr>
          </a:p>
        </p:txBody>
      </p:sp>
      <p:sp>
        <p:nvSpPr>
          <p:cNvPr id="9" name="Slide Number Placeholder 8"/>
          <p:cNvSpPr>
            <a:spLocks noGrp="1"/>
          </p:cNvSpPr>
          <p:nvPr>
            <p:ph type="sldNum" sz="quarter" idx="12"/>
          </p:nvPr>
        </p:nvSpPr>
        <p:spPr>
          <a:xfrm>
            <a:off x="7620000" y="18288"/>
            <a:ext cx="1066800" cy="329184"/>
          </a:xfrm>
          <a:prstGeom prst="rect">
            <a:avLst/>
          </a:prstGeom>
        </p:spPr>
        <p:txBody>
          <a:bodyPr/>
          <a:lstStyle/>
          <a:p>
            <a:pPr>
              <a:defRPr/>
            </a:pPr>
            <a:fld id="{BE9730B4-1F4B-41A0-ACC2-43702B8CC385}" type="slidenum">
              <a:rPr lang="en-US" smtClean="0">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5769213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pPr>
                <a:defRPr/>
              </a:pPr>
              <a:t>1/14/2016</a:t>
            </a:fld>
            <a:endParaRPr lang="en-US"/>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pPr>
                <a:defRPr/>
              </a:pPr>
              <a:t>‹#›</a:t>
            </a:fld>
            <a:endParaRPr lang="en-US"/>
          </a:p>
        </p:txBody>
      </p:sp>
    </p:spTree>
    <p:extLst>
      <p:ext uri="{BB962C8B-B14F-4D97-AF65-F5344CB8AC3E}">
        <p14:creationId xmlns:p14="http://schemas.microsoft.com/office/powerpoint/2010/main" val="4142102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19088590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2812920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07844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6527631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solidFill>
                  <a:srgbClr val="4A535D"/>
                </a:solidFill>
              </a:rPr>
              <a:pPr>
                <a:defRPr/>
              </a:pPr>
              <a:t>1/14/2016</a:t>
            </a:fld>
            <a:endParaRPr lang="en-US">
              <a:solidFill>
                <a:srgbClr val="4A535D"/>
              </a:solidFill>
            </a:endParaRPr>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2834514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pPr>
                <a:defRPr/>
              </a:pPr>
              <a:t>1/14/2016</a:t>
            </a:fld>
            <a:endParaRPr lang="en-US"/>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1/14/2016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95303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33750895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103697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28820216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40813295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20881213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98964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6265978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848600" cy="1927225"/>
          </a:xfrm>
          <a:prstGeom prst="rect">
            <a:avLst/>
          </a:prstGeom>
        </p:spPr>
        <p:txBody>
          <a:bodyPr lIns="91425" tIns="45713" rIns="91425" bIns="45713"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a:prstGeom prst="rect">
            <a:avLst/>
          </a:prstGeom>
        </p:spPr>
        <p:txBody>
          <a:bodyPr lIns="91425" tIns="45713" rIns="91425" bIns="45713"/>
          <a:lstStyle>
            <a:lvl1pPr marL="0" indent="0" algn="l">
              <a:buNone/>
              <a:defRPr>
                <a:solidFill>
                  <a:schemeClr val="tx1">
                    <a:lumMod val="75000"/>
                    <a:lumOff val="2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3095DE33-CC7B-4FAF-96BE-4C7A316C8F40}" type="datetimeFigureOut">
              <a:rPr lang="en-US">
                <a:solidFill>
                  <a:srgbClr val="4A535D"/>
                </a:solidFill>
              </a:rPr>
              <a:pPr>
                <a:defRPr/>
              </a:pPr>
              <a:t>1/14/2016</a:t>
            </a:fld>
            <a:endParaRPr lang="en-US">
              <a:solidFill>
                <a:srgbClr val="4A535D"/>
              </a:solidFill>
            </a:endParaRPr>
          </a:p>
        </p:txBody>
      </p:sp>
      <p:sp>
        <p:nvSpPr>
          <p:cNvPr id="6"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7"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FCB89ACF-335E-46D8-8CF2-544DA2A7FE02}"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38108378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1/14/2016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268719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pPr>
                <a:defRPr/>
              </a:pPr>
              <a:t>1/14/2016</a:t>
            </a:fld>
            <a:endParaRPr lang="en-US"/>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21758248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11869101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11673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36435789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solidFill>
                  <a:srgbClr val="4A535D"/>
                </a:solidFill>
              </a:rPr>
              <a:pPr>
                <a:defRPr/>
              </a:pPr>
              <a:t>1/14/2016</a:t>
            </a:fld>
            <a:endParaRPr lang="en-US">
              <a:solidFill>
                <a:srgbClr val="4A535D"/>
              </a:solidFill>
            </a:endParaRPr>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8133022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1/14/2016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15174392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16774820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37780243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11495839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3560891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32835388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26000154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992264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9175028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solidFill>
                  <a:srgbClr val="4A535D"/>
                </a:solidFill>
              </a:rPr>
              <a:pPr>
                <a:defRPr/>
              </a:pPr>
              <a:t>1/14/2016</a:t>
            </a:fld>
            <a:endParaRPr lang="en-US">
              <a:solidFill>
                <a:srgbClr val="4A535D"/>
              </a:solidFill>
            </a:endParaRPr>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19987579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1/14/2016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24354814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8332555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31960752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3613262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41211043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3461745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4146926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37965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136110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solidFill>
                  <a:srgbClr val="4A535D"/>
                </a:solidFill>
              </a:rPr>
              <a:pPr>
                <a:defRPr/>
              </a:pPr>
              <a:t>1/14/2016</a:t>
            </a:fld>
            <a:endParaRPr lang="en-US">
              <a:solidFill>
                <a:srgbClr val="4A535D"/>
              </a:solidFill>
            </a:endParaRPr>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30198847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1/14/2016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22244849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4178514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6651390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42463121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40479771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95853068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3870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9899230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8978578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solidFill>
                  <a:srgbClr val="4A535D"/>
                </a:solidFill>
              </a:rPr>
              <a:pPr>
                <a:defRPr/>
              </a:pPr>
              <a:t>1/14/2016</a:t>
            </a:fld>
            <a:endParaRPr lang="en-US">
              <a:solidFill>
                <a:srgbClr val="4A535D"/>
              </a:solidFill>
            </a:endParaRPr>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183750264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1/14/2016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23987952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35349135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1135980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27534897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21814758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23137940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93285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3408236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theme" Target="../theme/theme10.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image" Target="../media/image10.png"/><Relationship Id="rId4" Type="http://schemas.openxmlformats.org/officeDocument/2006/relationships/slideLayout" Target="../slideLayouts/slideLayout40.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image" Target="../media/image1.png"/><Relationship Id="rId5" Type="http://schemas.openxmlformats.org/officeDocument/2006/relationships/slideLayout" Target="../slideLayouts/slideLayout49.xml"/><Relationship Id="rId10" Type="http://schemas.openxmlformats.org/officeDocument/2006/relationships/theme" Target="../theme/theme12.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6.xml"/><Relationship Id="rId7" Type="http://schemas.openxmlformats.org/officeDocument/2006/relationships/theme" Target="../theme/theme13.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image" Target="../media/image1.png"/><Relationship Id="rId5" Type="http://schemas.openxmlformats.org/officeDocument/2006/relationships/slideLayout" Target="../slideLayouts/slideLayout64.xml"/><Relationship Id="rId10" Type="http://schemas.openxmlformats.org/officeDocument/2006/relationships/theme" Target="../theme/theme14.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image" Target="../media/image1.png"/><Relationship Id="rId5" Type="http://schemas.openxmlformats.org/officeDocument/2006/relationships/slideLayout" Target="../slideLayouts/slideLayout73.xml"/><Relationship Id="rId10" Type="http://schemas.openxmlformats.org/officeDocument/2006/relationships/theme" Target="../theme/theme15.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image" Target="../media/image1.png"/><Relationship Id="rId5" Type="http://schemas.openxmlformats.org/officeDocument/2006/relationships/slideLayout" Target="../slideLayouts/slideLayout82.xml"/><Relationship Id="rId10" Type="http://schemas.openxmlformats.org/officeDocument/2006/relationships/theme" Target="../theme/theme16.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image" Target="../media/image1.png"/><Relationship Id="rId5" Type="http://schemas.openxmlformats.org/officeDocument/2006/relationships/slideLayout" Target="../slideLayouts/slideLayout91.xml"/><Relationship Id="rId10" Type="http://schemas.openxmlformats.org/officeDocument/2006/relationships/theme" Target="../theme/theme17.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03.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image" Target="../media/image1.png"/><Relationship Id="rId5" Type="http://schemas.openxmlformats.org/officeDocument/2006/relationships/slideLayout" Target="../slideLayouts/slideLayout100.xml"/><Relationship Id="rId10" Type="http://schemas.openxmlformats.org/officeDocument/2006/relationships/theme" Target="../theme/theme18.xml"/><Relationship Id="rId4" Type="http://schemas.openxmlformats.org/officeDocument/2006/relationships/slideLayout" Target="../slideLayouts/slideLayout99.xml"/><Relationship Id="rId9" Type="http://schemas.openxmlformats.org/officeDocument/2006/relationships/slideLayout" Target="../slideLayouts/slideLayout10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2" r:id="rId5"/>
    <p:sldLayoutId id="2147483683" r:id="rId6"/>
    <p:sldLayoutId id="2147483713" r:id="rId7"/>
    <p:sldLayoutId id="2147483714" r:id="rId8"/>
    <p:sldLayoutId id="2147483715"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5093994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3" r:id="rId6"/>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326061398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4" r:id="rId6"/>
    <p:sldLayoutId id="2147483735" r:id="rId7"/>
    <p:sldLayoutId id="2147483764" r:id="rId8"/>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36494673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23236876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3" r:id="rId6"/>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215110696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285900617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322967113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263710804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592925633"/>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descr="fall_in_co_4x3.jpg"/>
          <p:cNvPicPr>
            <a:picLocks noChangeAspect="1"/>
          </p:cNvPicPr>
          <p:nvPr/>
        </p:nvPicPr>
        <p:blipFill>
          <a:blip r:embed="rId4" cstate="email">
            <a:extLst>
              <a:ext uri="{28A0092B-C50C-407E-A947-70E740481C1C}">
                <a14:useLocalDpi xmlns:a14="http://schemas.microsoft.com/office/drawing/2010/main"/>
              </a:ext>
            </a:extLst>
          </a:blip>
          <a:srcRect b="16730"/>
          <a:stretch>
            <a:fillRect/>
          </a:stretch>
        </p:blipFill>
        <p:spPr bwMode="auto">
          <a:xfrm>
            <a:off x="5" y="1"/>
            <a:ext cx="9161859" cy="5720880"/>
          </a:xfrm>
          <a:prstGeom prst="rect">
            <a:avLst/>
          </a:prstGeom>
          <a:noFill/>
          <a:ln w="3175">
            <a:noFill/>
            <a:miter lim="0"/>
            <a:headEnd/>
            <a:tailEnd/>
          </a:ln>
        </p:spPr>
      </p:pic>
      <p:sp>
        <p:nvSpPr>
          <p:cNvPr id="5122" name="AutoShape 2"/>
          <p:cNvSpPr>
            <a:spLocks/>
          </p:cNvSpPr>
          <p:nvPr/>
        </p:nvSpPr>
        <p:spPr bwMode="auto">
          <a:xfrm>
            <a:off x="4" y="0"/>
            <a:ext cx="9161859" cy="57339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5C6670">
              <a:alpha val="59677"/>
            </a:srgbClr>
          </a:solidFill>
          <a:ln w="12700" cap="flat" cmpd="sng">
            <a:solidFill>
              <a:srgbClr val="85888D">
                <a:alpha val="59677"/>
              </a:srgbClr>
            </a:solidFill>
            <a:prstDash val="solid"/>
            <a:miter lim="0"/>
            <a:headEnd/>
            <a:tailEnd/>
          </a:ln>
          <a:effectLst/>
        </p:spPr>
        <p:txBody>
          <a:bodyPr lIns="0" tIns="0" rIns="0" bIns="0" anchor="ctr">
            <a:prstTxWarp prst="textNoShape">
              <a:avLst/>
            </a:prstTxWarp>
          </a:bodyPr>
          <a:lstStyle/>
          <a:p>
            <a:pPr>
              <a:defRPr/>
            </a:pPr>
            <a:endParaRPr lang="en-US" sz="1500"/>
          </a:p>
        </p:txBody>
      </p:sp>
      <p:sp>
        <p:nvSpPr>
          <p:cNvPr id="1028" name="Rectangle 4"/>
          <p:cNvSpPr>
            <a:spLocks noGrp="1"/>
          </p:cNvSpPr>
          <p:nvPr>
            <p:ph type="title"/>
          </p:nvPr>
        </p:nvSpPr>
        <p:spPr bwMode="auto">
          <a:xfrm>
            <a:off x="446485" y="2732489"/>
            <a:ext cx="8251031" cy="1626319"/>
          </a:xfrm>
          <a:prstGeom prst="rect">
            <a:avLst/>
          </a:prstGeom>
          <a:noFill/>
          <a:ln w="3175">
            <a:noFill/>
            <a:miter lim="0"/>
            <a:headEnd/>
            <a:tailEnd/>
          </a:ln>
        </p:spPr>
        <p:txBody>
          <a:bodyPr vert="horz" wrap="square" lIns="0" tIns="0" rIns="0" bIns="0" numCol="1" anchor="t" anchorCtr="0" compatLnSpc="1">
            <a:prstTxWarp prst="textNoShape">
              <a:avLst/>
            </a:prstTxWarp>
          </a:bodyPr>
          <a:lstStyle/>
          <a:p>
            <a:pPr lvl="0"/>
            <a:r>
              <a:rPr lang="en-US" dirty="0">
                <a:sym typeface="Trebuchet MS" pitchFamily="-100" charset="0"/>
              </a:rPr>
              <a:t>Click to edit </a:t>
            </a:r>
            <a:br>
              <a:rPr lang="en-US" dirty="0">
                <a:sym typeface="Trebuchet MS" pitchFamily="-100" charset="0"/>
              </a:rPr>
            </a:br>
            <a:r>
              <a:rPr lang="en-US" dirty="0">
                <a:sym typeface="Trebuchet MS" pitchFamily="-100" charset="0"/>
              </a:rPr>
              <a:t>Master title style</a:t>
            </a:r>
          </a:p>
        </p:txBody>
      </p:sp>
      <p:sp>
        <p:nvSpPr>
          <p:cNvPr id="5125" name="AutoShape 5"/>
          <p:cNvSpPr>
            <a:spLocks/>
          </p:cNvSpPr>
          <p:nvPr/>
        </p:nvSpPr>
        <p:spPr bwMode="auto">
          <a:xfrm>
            <a:off x="4" y="5723930"/>
            <a:ext cx="9161859" cy="11444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FFFFFF"/>
          </a:solidFill>
          <a:ln w="0" cap="flat" cmpd="sng" algn="ctr">
            <a:noFill/>
            <a:prstDash val="solid"/>
            <a:miter lim="0"/>
            <a:headEnd type="none" w="med" len="med"/>
            <a:tailEnd type="none" w="med" len="med"/>
          </a:ln>
          <a:effectLst/>
        </p:spPr>
        <p:txBody>
          <a:bodyPr lIns="0" tIns="0" rIns="0" bIns="0" anchor="ctr">
            <a:prstTxWarp prst="textNoShape">
              <a:avLst/>
            </a:prstTxWarp>
          </a:bodyPr>
          <a:lstStyle/>
          <a:p>
            <a:pPr>
              <a:defRPr/>
            </a:pPr>
            <a:endParaRPr lang="en-US" sz="1500"/>
          </a:p>
        </p:txBody>
      </p:sp>
      <p:pic>
        <p:nvPicPr>
          <p:cNvPr id="1031" name="Picture 7" descr="CO_logo_primary_whit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93281" y="284634"/>
            <a:ext cx="2331765" cy="2179960"/>
          </a:xfrm>
          <a:prstGeom prst="rect">
            <a:avLst/>
          </a:prstGeom>
          <a:noFill/>
          <a:ln w="9525">
            <a:noFill/>
            <a:miter lim="800000"/>
            <a:headEnd/>
            <a:tailEnd/>
          </a:ln>
        </p:spPr>
      </p:pic>
      <p:pic>
        <p:nvPicPr>
          <p:cNvPr id="2" name="Picture 1" descr="co_dola__dept_300_rgb.png"/>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662230" y="5999421"/>
            <a:ext cx="3406139" cy="59069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Lst>
  <p:txStyles>
    <p:titleStyle>
      <a:lvl1pPr algn="ctr" defTabSz="410667"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91"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783"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174"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565"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44" indent="-241044"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96" indent="160696"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91" indent="321391"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086" indent="482086"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783" indent="642783"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174"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565"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959"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348"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91" rtl="0" eaLnBrk="1" latinLnBrk="0" hangingPunct="1">
        <a:defRPr sz="1300" kern="1200">
          <a:solidFill>
            <a:schemeClr val="tx1"/>
          </a:solidFill>
          <a:latin typeface="+mn-lt"/>
          <a:ea typeface="+mn-ea"/>
          <a:cs typeface="+mn-cs"/>
        </a:defRPr>
      </a:lvl1pPr>
      <a:lvl2pPr marL="321391" algn="l" defTabSz="321391" rtl="0" eaLnBrk="1" latinLnBrk="0" hangingPunct="1">
        <a:defRPr sz="1300" kern="1200">
          <a:solidFill>
            <a:schemeClr val="tx1"/>
          </a:solidFill>
          <a:latin typeface="+mn-lt"/>
          <a:ea typeface="+mn-ea"/>
          <a:cs typeface="+mn-cs"/>
        </a:defRPr>
      </a:lvl2pPr>
      <a:lvl3pPr marL="642783" algn="l" defTabSz="321391" rtl="0" eaLnBrk="1" latinLnBrk="0" hangingPunct="1">
        <a:defRPr sz="1300" kern="1200">
          <a:solidFill>
            <a:schemeClr val="tx1"/>
          </a:solidFill>
          <a:latin typeface="+mn-lt"/>
          <a:ea typeface="+mn-ea"/>
          <a:cs typeface="+mn-cs"/>
        </a:defRPr>
      </a:lvl3pPr>
      <a:lvl4pPr marL="964174" algn="l" defTabSz="321391" rtl="0" eaLnBrk="1" latinLnBrk="0" hangingPunct="1">
        <a:defRPr sz="1300" kern="1200">
          <a:solidFill>
            <a:schemeClr val="tx1"/>
          </a:solidFill>
          <a:latin typeface="+mn-lt"/>
          <a:ea typeface="+mn-ea"/>
          <a:cs typeface="+mn-cs"/>
        </a:defRPr>
      </a:lvl4pPr>
      <a:lvl5pPr marL="1285565" algn="l" defTabSz="321391" rtl="0" eaLnBrk="1" latinLnBrk="0" hangingPunct="1">
        <a:defRPr sz="1300" kern="1200">
          <a:solidFill>
            <a:schemeClr val="tx1"/>
          </a:solidFill>
          <a:latin typeface="+mn-lt"/>
          <a:ea typeface="+mn-ea"/>
          <a:cs typeface="+mn-cs"/>
        </a:defRPr>
      </a:lvl5pPr>
      <a:lvl6pPr marL="1606959" algn="l" defTabSz="321391" rtl="0" eaLnBrk="1" latinLnBrk="0" hangingPunct="1">
        <a:defRPr sz="1300" kern="1200">
          <a:solidFill>
            <a:schemeClr val="tx1"/>
          </a:solidFill>
          <a:latin typeface="+mn-lt"/>
          <a:ea typeface="+mn-ea"/>
          <a:cs typeface="+mn-cs"/>
        </a:defRPr>
      </a:lvl6pPr>
      <a:lvl7pPr marL="1928348" algn="l" defTabSz="321391" rtl="0" eaLnBrk="1" latinLnBrk="0" hangingPunct="1">
        <a:defRPr sz="1300" kern="1200">
          <a:solidFill>
            <a:schemeClr val="tx1"/>
          </a:solidFill>
          <a:latin typeface="+mn-lt"/>
          <a:ea typeface="+mn-ea"/>
          <a:cs typeface="+mn-cs"/>
        </a:defRPr>
      </a:lvl7pPr>
      <a:lvl8pPr marL="2249741" algn="l" defTabSz="321391" rtl="0" eaLnBrk="1" latinLnBrk="0" hangingPunct="1">
        <a:defRPr sz="1300" kern="1200">
          <a:solidFill>
            <a:schemeClr val="tx1"/>
          </a:solidFill>
          <a:latin typeface="+mn-lt"/>
          <a:ea typeface="+mn-ea"/>
          <a:cs typeface="+mn-cs"/>
        </a:defRPr>
      </a:lvl8pPr>
      <a:lvl9pPr marL="2571133" algn="l" defTabSz="321391"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88530"/>
        </a:solidFill>
        <a:effectLst/>
      </p:bgPr>
    </p:bg>
    <p:spTree>
      <p:nvGrpSpPr>
        <p:cNvPr id="1" name=""/>
        <p:cNvGrpSpPr/>
        <p:nvPr/>
      </p:nvGrpSpPr>
      <p:grpSpPr>
        <a:xfrm>
          <a:off x="0" y="0"/>
          <a:ext cx="0" cy="0"/>
          <a:chOff x="0" y="0"/>
          <a:chExt cx="0" cy="0"/>
        </a:xfrm>
      </p:grpSpPr>
      <p:sp>
        <p:nvSpPr>
          <p:cNvPr id="1028" name="Rectangle 4"/>
          <p:cNvSpPr>
            <a:spLocks noGrp="1"/>
          </p:cNvSpPr>
          <p:nvPr>
            <p:ph type="title"/>
          </p:nvPr>
        </p:nvSpPr>
        <p:spPr bwMode="auto">
          <a:xfrm>
            <a:off x="446485" y="2732490"/>
            <a:ext cx="8251031" cy="1626319"/>
          </a:xfrm>
          <a:prstGeom prst="rect">
            <a:avLst/>
          </a:prstGeom>
          <a:noFill/>
          <a:ln w="3175">
            <a:noFill/>
            <a:miter lim="0"/>
            <a:headEnd/>
            <a:tailEnd/>
          </a:ln>
        </p:spPr>
        <p:txBody>
          <a:bodyPr vert="horz" wrap="square" lIns="0" tIns="0" rIns="0" bIns="0" numCol="1" anchor="t" anchorCtr="0" compatLnSpc="1">
            <a:prstTxWarp prst="textNoShape">
              <a:avLst/>
            </a:prstTxWarp>
          </a:bodyPr>
          <a:lstStyle/>
          <a:p>
            <a:pPr lvl="0"/>
            <a:r>
              <a:rPr lang="en-US" dirty="0">
                <a:sym typeface="Trebuchet MS" pitchFamily="-100" charset="0"/>
              </a:rPr>
              <a:t>Click to edit </a:t>
            </a:r>
            <a:br>
              <a:rPr lang="en-US" dirty="0">
                <a:sym typeface="Trebuchet MS" pitchFamily="-100" charset="0"/>
              </a:rPr>
            </a:br>
            <a:r>
              <a:rPr lang="en-US" dirty="0">
                <a:sym typeface="Trebuchet MS" pitchFamily="-100" charset="0"/>
              </a:rPr>
              <a:t>Master title style</a:t>
            </a:r>
          </a:p>
        </p:txBody>
      </p:sp>
      <p:sp>
        <p:nvSpPr>
          <p:cNvPr id="5125" name="AutoShape 5"/>
          <p:cNvSpPr>
            <a:spLocks/>
          </p:cNvSpPr>
          <p:nvPr/>
        </p:nvSpPr>
        <p:spPr bwMode="auto">
          <a:xfrm>
            <a:off x="5" y="5723935"/>
            <a:ext cx="9161859" cy="11463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FFFFFF"/>
          </a:solidFill>
          <a:ln w="0" cap="flat" cmpd="sng" algn="ctr">
            <a:noFill/>
            <a:prstDash val="solid"/>
            <a:miter lim="0"/>
            <a:headEnd type="none" w="med" len="med"/>
            <a:tailEnd type="none" w="med" len="med"/>
          </a:ln>
          <a:effectLst/>
        </p:spPr>
        <p:txBody>
          <a:bodyPr lIns="0" tIns="0" rIns="0" bIns="0" anchor="ctr">
            <a:prstTxWarp prst="textNoShape">
              <a:avLst/>
            </a:prstTxWarp>
          </a:bodyPr>
          <a:lstStyle/>
          <a:p>
            <a:pPr>
              <a:defRPr/>
            </a:pPr>
            <a:endParaRPr lang="en-US" sz="1500"/>
          </a:p>
        </p:txBody>
      </p:sp>
      <p:pic>
        <p:nvPicPr>
          <p:cNvPr id="1031" name="Picture 7" descr="CO_logo_primary_whit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93281" y="284634"/>
            <a:ext cx="2331765" cy="2179960"/>
          </a:xfrm>
          <a:prstGeom prst="rect">
            <a:avLst/>
          </a:prstGeom>
          <a:noFill/>
          <a:ln w="9525">
            <a:noFill/>
            <a:miter lim="800000"/>
            <a:headEnd/>
            <a:tailEnd/>
          </a:ln>
        </p:spPr>
      </p:pic>
      <p:pic>
        <p:nvPicPr>
          <p:cNvPr id="6" name="Picture 5" descr="co_dola__dept_300_rgb.png"/>
          <p:cNvPicPr>
            <a:picLocks noChangeAspect="1"/>
          </p:cNvPicPr>
          <p:nvPr/>
        </p:nvPicPr>
        <p:blipFill>
          <a:blip r:embed="rId5" cstate="email">
            <a:alphaModFix/>
            <a:extLst>
              <a:ext uri="{28A0092B-C50C-407E-A947-70E740481C1C}">
                <a14:useLocalDpi xmlns:a14="http://schemas.microsoft.com/office/drawing/2010/main"/>
              </a:ext>
            </a:extLst>
          </a:blip>
          <a:stretch>
            <a:fillRect/>
          </a:stretch>
        </p:blipFill>
        <p:spPr>
          <a:xfrm>
            <a:off x="662231" y="5999422"/>
            <a:ext cx="3406139" cy="590693"/>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ctr" defTabSz="410646"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74"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750"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124"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500"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32" indent="-241032"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88" indent="160688"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74" indent="321374"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062" indent="482062"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750" indent="642750"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124"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500"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877"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250"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74" rtl="0" eaLnBrk="1" latinLnBrk="0" hangingPunct="1">
        <a:defRPr sz="1300" kern="1200">
          <a:solidFill>
            <a:schemeClr val="tx1"/>
          </a:solidFill>
          <a:latin typeface="+mn-lt"/>
          <a:ea typeface="+mn-ea"/>
          <a:cs typeface="+mn-cs"/>
        </a:defRPr>
      </a:lvl1pPr>
      <a:lvl2pPr marL="321374" algn="l" defTabSz="321374" rtl="0" eaLnBrk="1" latinLnBrk="0" hangingPunct="1">
        <a:defRPr sz="1300" kern="1200">
          <a:solidFill>
            <a:schemeClr val="tx1"/>
          </a:solidFill>
          <a:latin typeface="+mn-lt"/>
          <a:ea typeface="+mn-ea"/>
          <a:cs typeface="+mn-cs"/>
        </a:defRPr>
      </a:lvl2pPr>
      <a:lvl3pPr marL="642750" algn="l" defTabSz="321374" rtl="0" eaLnBrk="1" latinLnBrk="0" hangingPunct="1">
        <a:defRPr sz="1300" kern="1200">
          <a:solidFill>
            <a:schemeClr val="tx1"/>
          </a:solidFill>
          <a:latin typeface="+mn-lt"/>
          <a:ea typeface="+mn-ea"/>
          <a:cs typeface="+mn-cs"/>
        </a:defRPr>
      </a:lvl3pPr>
      <a:lvl4pPr marL="964124" algn="l" defTabSz="321374" rtl="0" eaLnBrk="1" latinLnBrk="0" hangingPunct="1">
        <a:defRPr sz="1300" kern="1200">
          <a:solidFill>
            <a:schemeClr val="tx1"/>
          </a:solidFill>
          <a:latin typeface="+mn-lt"/>
          <a:ea typeface="+mn-ea"/>
          <a:cs typeface="+mn-cs"/>
        </a:defRPr>
      </a:lvl4pPr>
      <a:lvl5pPr marL="1285500" algn="l" defTabSz="321374" rtl="0" eaLnBrk="1" latinLnBrk="0" hangingPunct="1">
        <a:defRPr sz="1300" kern="1200">
          <a:solidFill>
            <a:schemeClr val="tx1"/>
          </a:solidFill>
          <a:latin typeface="+mn-lt"/>
          <a:ea typeface="+mn-ea"/>
          <a:cs typeface="+mn-cs"/>
        </a:defRPr>
      </a:lvl5pPr>
      <a:lvl6pPr marL="1606877" algn="l" defTabSz="321374" rtl="0" eaLnBrk="1" latinLnBrk="0" hangingPunct="1">
        <a:defRPr sz="1300" kern="1200">
          <a:solidFill>
            <a:schemeClr val="tx1"/>
          </a:solidFill>
          <a:latin typeface="+mn-lt"/>
          <a:ea typeface="+mn-ea"/>
          <a:cs typeface="+mn-cs"/>
        </a:defRPr>
      </a:lvl6pPr>
      <a:lvl7pPr marL="1928250" algn="l" defTabSz="321374" rtl="0" eaLnBrk="1" latinLnBrk="0" hangingPunct="1">
        <a:defRPr sz="1300" kern="1200">
          <a:solidFill>
            <a:schemeClr val="tx1"/>
          </a:solidFill>
          <a:latin typeface="+mn-lt"/>
          <a:ea typeface="+mn-ea"/>
          <a:cs typeface="+mn-cs"/>
        </a:defRPr>
      </a:lvl7pPr>
      <a:lvl8pPr marL="2249626" algn="l" defTabSz="321374" rtl="0" eaLnBrk="1" latinLnBrk="0" hangingPunct="1">
        <a:defRPr sz="1300" kern="1200">
          <a:solidFill>
            <a:schemeClr val="tx1"/>
          </a:solidFill>
          <a:latin typeface="+mn-lt"/>
          <a:ea typeface="+mn-ea"/>
          <a:cs typeface="+mn-cs"/>
        </a:defRPr>
      </a:lvl8pPr>
      <a:lvl9pPr marL="2571001" algn="l" defTabSz="321374"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5C6670"/>
        </a:solidFill>
        <a:effectLst/>
      </p:bgPr>
    </p:bg>
    <p:spTree>
      <p:nvGrpSpPr>
        <p:cNvPr id="1" name=""/>
        <p:cNvGrpSpPr/>
        <p:nvPr/>
      </p:nvGrpSpPr>
      <p:grpSpPr>
        <a:xfrm>
          <a:off x="0" y="0"/>
          <a:ext cx="0" cy="0"/>
          <a:chOff x="0" y="0"/>
          <a:chExt cx="0" cy="0"/>
        </a:xfrm>
      </p:grpSpPr>
      <p:sp>
        <p:nvSpPr>
          <p:cNvPr id="2050" name="AutoShape 2"/>
          <p:cNvSpPr>
            <a:spLocks/>
          </p:cNvSpPr>
          <p:nvPr/>
        </p:nvSpPr>
        <p:spPr bwMode="auto">
          <a:xfrm>
            <a:off x="6" y="6268647"/>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w="0" cap="flat" cmpd="sng" algn="ctr">
            <a:noFill/>
            <a:prstDash val="solid"/>
            <a:miter lim="0"/>
            <a:headEnd type="none" w="med" len="med"/>
            <a:tailEnd type="none" w="med" len="med"/>
          </a:ln>
          <a:effectLst/>
        </p:spPr>
        <p:txBody>
          <a:bodyPr lIns="0" tIns="0" rIns="0" bIns="0" anchor="ctr">
            <a:prstTxWarp prst="textNoShape">
              <a:avLst/>
            </a:prstTxWarp>
          </a:bodyPr>
          <a:lstStyle/>
          <a:p>
            <a:pPr>
              <a:defRPr/>
            </a:pPr>
            <a:endParaRPr lang="en-US" sz="1500">
              <a:solidFill>
                <a:srgbClr val="FFFFFF"/>
              </a:solidFill>
            </a:endParaRPr>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9396" y="6327033"/>
            <a:ext cx="2839640" cy="492450"/>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4" r:id="rId4"/>
  </p:sldLayoutIdLst>
  <p:txStyles>
    <p:titleStyle>
      <a:lvl1pPr algn="ctr" defTabSz="410625"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57"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717"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075"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434"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20" indent="-241020"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79" indent="160679"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57" indent="321357"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038" indent="482038"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717" indent="642717"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075"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434"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794"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151"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3075" name="AutoShape 3"/>
          <p:cNvSpPr>
            <a:spLocks/>
          </p:cNvSpPr>
          <p:nvPr/>
        </p:nvSpPr>
        <p:spPr bwMode="auto">
          <a:xfrm>
            <a:off x="7" y="6268648"/>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188530"/>
          </a:solidFill>
          <a:ln w="12700" cap="flat" cmpd="sng">
            <a:noFill/>
            <a:prstDash val="solid"/>
            <a:miter lim="0"/>
            <a:headEnd/>
            <a:tailEnd/>
          </a:ln>
          <a:effectLst/>
        </p:spPr>
        <p:txBody>
          <a:bodyPr lIns="35703" tIns="35703" rIns="35703" bIns="35703" anchor="ctr">
            <a:prstTxWarp prst="textNoShape">
              <a:avLst/>
            </a:prstTxWarp>
          </a:bodyPr>
          <a:lstStyle/>
          <a:p>
            <a:pPr>
              <a:defRPr/>
            </a:pPr>
            <a:endParaRPr lang="en-US" sz="1500">
              <a:solidFill>
                <a:srgbClr val="53C1DD"/>
              </a:solidFill>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txStyles>
    <p:titleStyle>
      <a:lvl1pPr algn="l" defTabSz="410604" rtl="0" eaLnBrk="1" fontAlgn="base" hangingPunct="1">
        <a:spcBef>
          <a:spcPct val="0"/>
        </a:spcBef>
        <a:spcAft>
          <a:spcPct val="0"/>
        </a:spcAft>
        <a:defRPr sz="4600" b="1" i="1">
          <a:solidFill>
            <a:schemeClr val="bg2"/>
          </a:solidFill>
          <a:latin typeface="+mj-lt"/>
          <a:ea typeface="+mj-ea"/>
          <a:cs typeface="+mj-cs"/>
          <a:sym typeface="Trebuchet MS" pitchFamily="-100" charset="0"/>
        </a:defRPr>
      </a:lvl1pPr>
      <a:lvl2pPr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41"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684"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025"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368"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08" indent="-241008"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71" indent="160671"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41" indent="321341"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013" indent="482013"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684" indent="642684"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025"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368"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711"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052"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41" rtl="0" eaLnBrk="1" latinLnBrk="0" hangingPunct="1">
        <a:defRPr sz="1300" kern="1200">
          <a:solidFill>
            <a:schemeClr val="tx1"/>
          </a:solidFill>
          <a:latin typeface="+mn-lt"/>
          <a:ea typeface="+mn-ea"/>
          <a:cs typeface="+mn-cs"/>
        </a:defRPr>
      </a:lvl1pPr>
      <a:lvl2pPr marL="321341" algn="l" defTabSz="321341" rtl="0" eaLnBrk="1" latinLnBrk="0" hangingPunct="1">
        <a:defRPr sz="1300" kern="1200">
          <a:solidFill>
            <a:schemeClr val="tx1"/>
          </a:solidFill>
          <a:latin typeface="+mn-lt"/>
          <a:ea typeface="+mn-ea"/>
          <a:cs typeface="+mn-cs"/>
        </a:defRPr>
      </a:lvl2pPr>
      <a:lvl3pPr marL="642684" algn="l" defTabSz="321341" rtl="0" eaLnBrk="1" latinLnBrk="0" hangingPunct="1">
        <a:defRPr sz="1300" kern="1200">
          <a:solidFill>
            <a:schemeClr val="tx1"/>
          </a:solidFill>
          <a:latin typeface="+mn-lt"/>
          <a:ea typeface="+mn-ea"/>
          <a:cs typeface="+mn-cs"/>
        </a:defRPr>
      </a:lvl3pPr>
      <a:lvl4pPr marL="964025" algn="l" defTabSz="321341" rtl="0" eaLnBrk="1" latinLnBrk="0" hangingPunct="1">
        <a:defRPr sz="1300" kern="1200">
          <a:solidFill>
            <a:schemeClr val="tx1"/>
          </a:solidFill>
          <a:latin typeface="+mn-lt"/>
          <a:ea typeface="+mn-ea"/>
          <a:cs typeface="+mn-cs"/>
        </a:defRPr>
      </a:lvl4pPr>
      <a:lvl5pPr marL="1285368" algn="l" defTabSz="321341" rtl="0" eaLnBrk="1" latinLnBrk="0" hangingPunct="1">
        <a:defRPr sz="1300" kern="1200">
          <a:solidFill>
            <a:schemeClr val="tx1"/>
          </a:solidFill>
          <a:latin typeface="+mn-lt"/>
          <a:ea typeface="+mn-ea"/>
          <a:cs typeface="+mn-cs"/>
        </a:defRPr>
      </a:lvl5pPr>
      <a:lvl6pPr marL="1606711" algn="l" defTabSz="321341" rtl="0" eaLnBrk="1" latinLnBrk="0" hangingPunct="1">
        <a:defRPr sz="1300" kern="1200">
          <a:solidFill>
            <a:schemeClr val="tx1"/>
          </a:solidFill>
          <a:latin typeface="+mn-lt"/>
          <a:ea typeface="+mn-ea"/>
          <a:cs typeface="+mn-cs"/>
        </a:defRPr>
      </a:lvl6pPr>
      <a:lvl7pPr marL="1928052" algn="l" defTabSz="321341" rtl="0" eaLnBrk="1" latinLnBrk="0" hangingPunct="1">
        <a:defRPr sz="1300" kern="1200">
          <a:solidFill>
            <a:schemeClr val="tx1"/>
          </a:solidFill>
          <a:latin typeface="+mn-lt"/>
          <a:ea typeface="+mn-ea"/>
          <a:cs typeface="+mn-cs"/>
        </a:defRPr>
      </a:lvl7pPr>
      <a:lvl8pPr marL="2249396" algn="l" defTabSz="321341" rtl="0" eaLnBrk="1" latinLnBrk="0" hangingPunct="1">
        <a:defRPr sz="1300" kern="1200">
          <a:solidFill>
            <a:schemeClr val="tx1"/>
          </a:solidFill>
          <a:latin typeface="+mn-lt"/>
          <a:ea typeface="+mn-ea"/>
          <a:cs typeface="+mn-cs"/>
        </a:defRPr>
      </a:lvl8pPr>
      <a:lvl9pPr marL="2570738" algn="l" defTabSz="321341"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3075" name="AutoShape 3"/>
          <p:cNvSpPr>
            <a:spLocks/>
          </p:cNvSpPr>
          <p:nvPr/>
        </p:nvSpPr>
        <p:spPr bwMode="auto">
          <a:xfrm>
            <a:off x="8" y="6268649"/>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4DC1DF"/>
          </a:solidFill>
          <a:ln w="12700" cap="flat" cmpd="sng">
            <a:noFill/>
            <a:prstDash val="solid"/>
            <a:miter lim="0"/>
            <a:headEnd/>
            <a:tailEnd/>
          </a:ln>
          <a:effectLst/>
        </p:spPr>
        <p:txBody>
          <a:bodyPr lIns="35701" tIns="35701" rIns="35701" bIns="35701" anchor="ctr">
            <a:prstTxWarp prst="textNoShape">
              <a:avLst/>
            </a:prstTxWarp>
          </a:bodyPr>
          <a:lstStyle/>
          <a:p>
            <a:pPr>
              <a:defRPr/>
            </a:pPr>
            <a:endParaRPr lang="en-US" sz="1500">
              <a:solidFill>
                <a:srgbClr val="53C1DD"/>
              </a:solidFill>
            </a:endParaRPr>
          </a:p>
        </p:txBody>
      </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l" defTabSz="410583" rtl="0" eaLnBrk="1" fontAlgn="base" hangingPunct="1">
        <a:spcBef>
          <a:spcPct val="0"/>
        </a:spcBef>
        <a:spcAft>
          <a:spcPct val="0"/>
        </a:spcAft>
        <a:defRPr sz="4600" b="1" i="1">
          <a:solidFill>
            <a:schemeClr val="bg2"/>
          </a:solidFill>
          <a:latin typeface="+mj-lt"/>
          <a:ea typeface="+mj-ea"/>
          <a:cs typeface="+mj-cs"/>
          <a:sym typeface="Trebuchet MS" pitchFamily="-100" charset="0"/>
        </a:defRPr>
      </a:lvl1pPr>
      <a:lvl2pPr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24"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651"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3975"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302"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0996" indent="-240996"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63" indent="160663"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24" indent="321324"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1988" indent="481988"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651" indent="642651"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3975"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302"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628"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7954"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24" rtl="0" eaLnBrk="1" latinLnBrk="0" hangingPunct="1">
        <a:defRPr sz="1300" kern="1200">
          <a:solidFill>
            <a:schemeClr val="tx1"/>
          </a:solidFill>
          <a:latin typeface="+mn-lt"/>
          <a:ea typeface="+mn-ea"/>
          <a:cs typeface="+mn-cs"/>
        </a:defRPr>
      </a:lvl1pPr>
      <a:lvl2pPr marL="321324" algn="l" defTabSz="321324" rtl="0" eaLnBrk="1" latinLnBrk="0" hangingPunct="1">
        <a:defRPr sz="1300" kern="1200">
          <a:solidFill>
            <a:schemeClr val="tx1"/>
          </a:solidFill>
          <a:latin typeface="+mn-lt"/>
          <a:ea typeface="+mn-ea"/>
          <a:cs typeface="+mn-cs"/>
        </a:defRPr>
      </a:lvl2pPr>
      <a:lvl3pPr marL="642651" algn="l" defTabSz="321324" rtl="0" eaLnBrk="1" latinLnBrk="0" hangingPunct="1">
        <a:defRPr sz="1300" kern="1200">
          <a:solidFill>
            <a:schemeClr val="tx1"/>
          </a:solidFill>
          <a:latin typeface="+mn-lt"/>
          <a:ea typeface="+mn-ea"/>
          <a:cs typeface="+mn-cs"/>
        </a:defRPr>
      </a:lvl3pPr>
      <a:lvl4pPr marL="963975" algn="l" defTabSz="321324" rtl="0" eaLnBrk="1" latinLnBrk="0" hangingPunct="1">
        <a:defRPr sz="1300" kern="1200">
          <a:solidFill>
            <a:schemeClr val="tx1"/>
          </a:solidFill>
          <a:latin typeface="+mn-lt"/>
          <a:ea typeface="+mn-ea"/>
          <a:cs typeface="+mn-cs"/>
        </a:defRPr>
      </a:lvl4pPr>
      <a:lvl5pPr marL="1285302" algn="l" defTabSz="321324" rtl="0" eaLnBrk="1" latinLnBrk="0" hangingPunct="1">
        <a:defRPr sz="1300" kern="1200">
          <a:solidFill>
            <a:schemeClr val="tx1"/>
          </a:solidFill>
          <a:latin typeface="+mn-lt"/>
          <a:ea typeface="+mn-ea"/>
          <a:cs typeface="+mn-cs"/>
        </a:defRPr>
      </a:lvl5pPr>
      <a:lvl6pPr marL="1606628" algn="l" defTabSz="321324" rtl="0" eaLnBrk="1" latinLnBrk="0" hangingPunct="1">
        <a:defRPr sz="1300" kern="1200">
          <a:solidFill>
            <a:schemeClr val="tx1"/>
          </a:solidFill>
          <a:latin typeface="+mn-lt"/>
          <a:ea typeface="+mn-ea"/>
          <a:cs typeface="+mn-cs"/>
        </a:defRPr>
      </a:lvl6pPr>
      <a:lvl7pPr marL="1927954" algn="l" defTabSz="321324" rtl="0" eaLnBrk="1" latinLnBrk="0" hangingPunct="1">
        <a:defRPr sz="1300" kern="1200">
          <a:solidFill>
            <a:schemeClr val="tx1"/>
          </a:solidFill>
          <a:latin typeface="+mn-lt"/>
          <a:ea typeface="+mn-ea"/>
          <a:cs typeface="+mn-cs"/>
        </a:defRPr>
      </a:lvl7pPr>
      <a:lvl8pPr marL="2249281" algn="l" defTabSz="321324" rtl="0" eaLnBrk="1" latinLnBrk="0" hangingPunct="1">
        <a:defRPr sz="1300" kern="1200">
          <a:solidFill>
            <a:schemeClr val="tx1"/>
          </a:solidFill>
          <a:latin typeface="+mn-lt"/>
          <a:ea typeface="+mn-ea"/>
          <a:cs typeface="+mn-cs"/>
        </a:defRPr>
      </a:lvl8pPr>
      <a:lvl9pPr marL="2570607" algn="l" defTabSz="321324"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9218" name="AutoShape 2"/>
          <p:cNvSpPr>
            <a:spLocks/>
          </p:cNvSpPr>
          <p:nvPr/>
        </p:nvSpPr>
        <p:spPr bwMode="auto">
          <a:xfrm>
            <a:off x="9" y="6268650"/>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14943F"/>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p>
        </p:txBody>
      </p:sp>
      <p:sp>
        <p:nvSpPr>
          <p:cNvPr id="9221" name="AutoShape 5"/>
          <p:cNvSpPr>
            <a:spLocks/>
          </p:cNvSpPr>
          <p:nvPr/>
        </p:nvSpPr>
        <p:spPr bwMode="auto">
          <a:xfrm>
            <a:off x="4799709" y="327050"/>
            <a:ext cx="3874369" cy="55777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D1D3D3"/>
          </a:solidFill>
          <a:ln w="12700" cap="flat" cmpd="sng">
            <a:noFill/>
            <a:prstDash val="solid"/>
            <a:miter lim="0"/>
            <a:headEnd/>
            <a:tailEnd/>
          </a:ln>
          <a:effectLst/>
        </p:spPr>
        <p:txBody>
          <a:bodyPr lIns="35699" tIns="35699" rIns="35699" bIns="35699" anchor="ctr">
            <a:prstTxWarp prst="textNoShape">
              <a:avLst/>
            </a:prstTxWarp>
          </a:bodyPr>
          <a:lstStyle/>
          <a:p>
            <a:pPr>
              <a:defRPr/>
            </a:pPr>
            <a:endParaRPr lang="en-US" sz="150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ctr" defTabSz="410562"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08"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618"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3925"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237"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0984" indent="-240984"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55" indent="160655"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08" indent="321308"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1963" indent="481963"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618" indent="642618"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3925"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237"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546"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7855"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08" rtl="0" eaLnBrk="1" latinLnBrk="0" hangingPunct="1">
        <a:defRPr sz="1300" kern="1200">
          <a:solidFill>
            <a:schemeClr val="tx1"/>
          </a:solidFill>
          <a:latin typeface="+mn-lt"/>
          <a:ea typeface="+mn-ea"/>
          <a:cs typeface="+mn-cs"/>
        </a:defRPr>
      </a:lvl1pPr>
      <a:lvl2pPr marL="321308" algn="l" defTabSz="321308" rtl="0" eaLnBrk="1" latinLnBrk="0" hangingPunct="1">
        <a:defRPr sz="1300" kern="1200">
          <a:solidFill>
            <a:schemeClr val="tx1"/>
          </a:solidFill>
          <a:latin typeface="+mn-lt"/>
          <a:ea typeface="+mn-ea"/>
          <a:cs typeface="+mn-cs"/>
        </a:defRPr>
      </a:lvl2pPr>
      <a:lvl3pPr marL="642618" algn="l" defTabSz="321308" rtl="0" eaLnBrk="1" latinLnBrk="0" hangingPunct="1">
        <a:defRPr sz="1300" kern="1200">
          <a:solidFill>
            <a:schemeClr val="tx1"/>
          </a:solidFill>
          <a:latin typeface="+mn-lt"/>
          <a:ea typeface="+mn-ea"/>
          <a:cs typeface="+mn-cs"/>
        </a:defRPr>
      </a:lvl3pPr>
      <a:lvl4pPr marL="963925" algn="l" defTabSz="321308" rtl="0" eaLnBrk="1" latinLnBrk="0" hangingPunct="1">
        <a:defRPr sz="1300" kern="1200">
          <a:solidFill>
            <a:schemeClr val="tx1"/>
          </a:solidFill>
          <a:latin typeface="+mn-lt"/>
          <a:ea typeface="+mn-ea"/>
          <a:cs typeface="+mn-cs"/>
        </a:defRPr>
      </a:lvl4pPr>
      <a:lvl5pPr marL="1285237" algn="l" defTabSz="321308" rtl="0" eaLnBrk="1" latinLnBrk="0" hangingPunct="1">
        <a:defRPr sz="1300" kern="1200">
          <a:solidFill>
            <a:schemeClr val="tx1"/>
          </a:solidFill>
          <a:latin typeface="+mn-lt"/>
          <a:ea typeface="+mn-ea"/>
          <a:cs typeface="+mn-cs"/>
        </a:defRPr>
      </a:lvl5pPr>
      <a:lvl6pPr marL="1606546" algn="l" defTabSz="321308" rtl="0" eaLnBrk="1" latinLnBrk="0" hangingPunct="1">
        <a:defRPr sz="1300" kern="1200">
          <a:solidFill>
            <a:schemeClr val="tx1"/>
          </a:solidFill>
          <a:latin typeface="+mn-lt"/>
          <a:ea typeface="+mn-ea"/>
          <a:cs typeface="+mn-cs"/>
        </a:defRPr>
      </a:lvl6pPr>
      <a:lvl7pPr marL="1927855" algn="l" defTabSz="321308" rtl="0" eaLnBrk="1" latinLnBrk="0" hangingPunct="1">
        <a:defRPr sz="1300" kern="1200">
          <a:solidFill>
            <a:schemeClr val="tx1"/>
          </a:solidFill>
          <a:latin typeface="+mn-lt"/>
          <a:ea typeface="+mn-ea"/>
          <a:cs typeface="+mn-cs"/>
        </a:defRPr>
      </a:lvl7pPr>
      <a:lvl8pPr marL="2249166" algn="l" defTabSz="321308" rtl="0" eaLnBrk="1" latinLnBrk="0" hangingPunct="1">
        <a:defRPr sz="1300" kern="1200">
          <a:solidFill>
            <a:schemeClr val="tx1"/>
          </a:solidFill>
          <a:latin typeface="+mn-lt"/>
          <a:ea typeface="+mn-ea"/>
          <a:cs typeface="+mn-cs"/>
        </a:defRPr>
      </a:lvl8pPr>
      <a:lvl9pPr marL="2570475" algn="l" defTabSz="321308"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6145" name="AutoShape 1"/>
          <p:cNvSpPr>
            <a:spLocks/>
          </p:cNvSpPr>
          <p:nvPr/>
        </p:nvSpPr>
        <p:spPr bwMode="auto">
          <a:xfrm>
            <a:off x="10" y="2571750"/>
            <a:ext cx="9161859" cy="4286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14943F"/>
          </a:solidFill>
          <a:ln w="12700" cap="flat" cmpd="sng">
            <a:noFill/>
            <a:prstDash val="solid"/>
            <a:miter lim="0"/>
            <a:headEnd/>
            <a:tailEnd/>
          </a:ln>
          <a:effectLst/>
        </p:spPr>
        <p:txBody>
          <a:bodyPr lIns="35697" tIns="35697" rIns="35697" bIns="35697" anchor="ctr">
            <a:prstTxWarp prst="textNoShape">
              <a:avLst/>
            </a:prstTxWarp>
          </a:bodyPr>
          <a:lstStyle/>
          <a:p>
            <a:pPr>
              <a:defRPr/>
            </a:pPr>
            <a:endParaRPr lang="en-US" sz="150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4791" y="6215062"/>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706" r:id="rId1"/>
    <p:sldLayoutId id="2147483707" r:id="rId2"/>
  </p:sldLayoutIdLst>
  <p:txStyles>
    <p:titleStyle>
      <a:lvl1pPr algn="ctr" defTabSz="410541"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291"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585"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3876"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171"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0971" indent="-240971"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47" indent="160647"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291" indent="321291"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1938" indent="481938"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585" indent="642585"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3876"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171"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464"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7756"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291" rtl="0" eaLnBrk="1" latinLnBrk="0" hangingPunct="1">
        <a:defRPr sz="1300" kern="1200">
          <a:solidFill>
            <a:schemeClr val="tx1"/>
          </a:solidFill>
          <a:latin typeface="+mn-lt"/>
          <a:ea typeface="+mn-ea"/>
          <a:cs typeface="+mn-cs"/>
        </a:defRPr>
      </a:lvl1pPr>
      <a:lvl2pPr marL="321291" algn="l" defTabSz="321291" rtl="0" eaLnBrk="1" latinLnBrk="0" hangingPunct="1">
        <a:defRPr sz="1300" kern="1200">
          <a:solidFill>
            <a:schemeClr val="tx1"/>
          </a:solidFill>
          <a:latin typeface="+mn-lt"/>
          <a:ea typeface="+mn-ea"/>
          <a:cs typeface="+mn-cs"/>
        </a:defRPr>
      </a:lvl2pPr>
      <a:lvl3pPr marL="642585" algn="l" defTabSz="321291" rtl="0" eaLnBrk="1" latinLnBrk="0" hangingPunct="1">
        <a:defRPr sz="1300" kern="1200">
          <a:solidFill>
            <a:schemeClr val="tx1"/>
          </a:solidFill>
          <a:latin typeface="+mn-lt"/>
          <a:ea typeface="+mn-ea"/>
          <a:cs typeface="+mn-cs"/>
        </a:defRPr>
      </a:lvl3pPr>
      <a:lvl4pPr marL="963876" algn="l" defTabSz="321291" rtl="0" eaLnBrk="1" latinLnBrk="0" hangingPunct="1">
        <a:defRPr sz="1300" kern="1200">
          <a:solidFill>
            <a:schemeClr val="tx1"/>
          </a:solidFill>
          <a:latin typeface="+mn-lt"/>
          <a:ea typeface="+mn-ea"/>
          <a:cs typeface="+mn-cs"/>
        </a:defRPr>
      </a:lvl4pPr>
      <a:lvl5pPr marL="1285171" algn="l" defTabSz="321291" rtl="0" eaLnBrk="1" latinLnBrk="0" hangingPunct="1">
        <a:defRPr sz="1300" kern="1200">
          <a:solidFill>
            <a:schemeClr val="tx1"/>
          </a:solidFill>
          <a:latin typeface="+mn-lt"/>
          <a:ea typeface="+mn-ea"/>
          <a:cs typeface="+mn-cs"/>
        </a:defRPr>
      </a:lvl5pPr>
      <a:lvl6pPr marL="1606464" algn="l" defTabSz="321291" rtl="0" eaLnBrk="1" latinLnBrk="0" hangingPunct="1">
        <a:defRPr sz="1300" kern="1200">
          <a:solidFill>
            <a:schemeClr val="tx1"/>
          </a:solidFill>
          <a:latin typeface="+mn-lt"/>
          <a:ea typeface="+mn-ea"/>
          <a:cs typeface="+mn-cs"/>
        </a:defRPr>
      </a:lvl6pPr>
      <a:lvl7pPr marL="1927756" algn="l" defTabSz="321291" rtl="0" eaLnBrk="1" latinLnBrk="0" hangingPunct="1">
        <a:defRPr sz="1300" kern="1200">
          <a:solidFill>
            <a:schemeClr val="tx1"/>
          </a:solidFill>
          <a:latin typeface="+mn-lt"/>
          <a:ea typeface="+mn-ea"/>
          <a:cs typeface="+mn-cs"/>
        </a:defRPr>
      </a:lvl7pPr>
      <a:lvl8pPr marL="2249051" algn="l" defTabSz="321291" rtl="0" eaLnBrk="1" latinLnBrk="0" hangingPunct="1">
        <a:defRPr sz="1300" kern="1200">
          <a:solidFill>
            <a:schemeClr val="tx1"/>
          </a:solidFill>
          <a:latin typeface="+mn-lt"/>
          <a:ea typeface="+mn-ea"/>
          <a:cs typeface="+mn-cs"/>
        </a:defRPr>
      </a:lvl8pPr>
      <a:lvl9pPr marL="2570344" algn="l" defTabSz="321291" rtl="0" eaLnBrk="1" latinLnBrk="0" hangingPunct="1">
        <a:defRPr sz="13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Lst>
  <p:txStyles>
    <p:titleStyle>
      <a:lvl1pPr algn="ctr" defTabSz="410520"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275"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552"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3826"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105"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0959" indent="-240959"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39" indent="160639"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275" indent="321275"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1913" indent="481913"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552" indent="642552"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3826"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105"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382"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7658"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8.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685800" y="838200"/>
            <a:ext cx="7715250" cy="2102494"/>
          </a:xfrm>
        </p:spPr>
        <p:txBody>
          <a:bodyPr/>
          <a:lstStyle/>
          <a:p>
            <a:pPr algn="l"/>
            <a:r>
              <a:rPr lang="en-US" dirty="0" smtClean="0">
                <a:solidFill>
                  <a:srgbClr val="EF7521"/>
                </a:solidFill>
              </a:rPr>
              <a:t>Population and Economic Trends </a:t>
            </a:r>
            <a:r>
              <a:rPr lang="en-US" dirty="0" smtClean="0">
                <a:solidFill>
                  <a:srgbClr val="EF7521"/>
                </a:solidFill>
              </a:rPr>
              <a:t/>
            </a:r>
            <a:br>
              <a:rPr lang="en-US" dirty="0" smtClean="0">
                <a:solidFill>
                  <a:srgbClr val="EF7521"/>
                </a:solidFill>
              </a:rPr>
            </a:br>
            <a:r>
              <a:rPr lang="en-US" dirty="0" smtClean="0">
                <a:solidFill>
                  <a:srgbClr val="EF7521"/>
                </a:solidFill>
              </a:rPr>
              <a:t/>
            </a:r>
            <a:br>
              <a:rPr lang="en-US" dirty="0" smtClean="0">
                <a:solidFill>
                  <a:srgbClr val="EF7521"/>
                </a:solidFill>
              </a:rPr>
            </a:br>
            <a:r>
              <a:rPr lang="en-US" sz="2800" dirty="0" smtClean="0">
                <a:solidFill>
                  <a:srgbClr val="EF7521"/>
                </a:solidFill>
              </a:rPr>
              <a:t>Douglas County, Castle Rock, </a:t>
            </a:r>
            <a:r>
              <a:rPr lang="en-US" sz="2800" dirty="0" smtClean="0">
                <a:solidFill>
                  <a:srgbClr val="EF7521"/>
                </a:solidFill>
              </a:rPr>
              <a:t>and Colorado</a:t>
            </a:r>
            <a:endParaRPr lang="en-US" sz="2800" dirty="0">
              <a:solidFill>
                <a:srgbClr val="EF7521"/>
              </a:solidFill>
            </a:endParaRPr>
          </a:p>
        </p:txBody>
      </p:sp>
      <p:sp>
        <p:nvSpPr>
          <p:cNvPr id="9" name="Subtitle 8"/>
          <p:cNvSpPr>
            <a:spLocks noGrp="1"/>
          </p:cNvSpPr>
          <p:nvPr>
            <p:ph type="subTitle" idx="1"/>
          </p:nvPr>
        </p:nvSpPr>
        <p:spPr>
          <a:xfrm>
            <a:off x="685800" y="4114803"/>
            <a:ext cx="7715250" cy="1752451"/>
          </a:xfrm>
        </p:spPr>
        <p:txBody>
          <a:bodyPr/>
          <a:lstStyle/>
          <a:p>
            <a:pPr algn="l">
              <a:spcBef>
                <a:spcPts val="600"/>
              </a:spcBef>
            </a:pPr>
            <a:r>
              <a:rPr lang="en-US" dirty="0" smtClean="0"/>
              <a:t>Rob Kemp</a:t>
            </a:r>
            <a:endParaRPr lang="en-US" dirty="0"/>
          </a:p>
          <a:p>
            <a:pPr algn="l">
              <a:spcBef>
                <a:spcPts val="600"/>
              </a:spcBef>
            </a:pPr>
            <a:r>
              <a:rPr lang="en-US" dirty="0" smtClean="0"/>
              <a:t>State Demography Office</a:t>
            </a:r>
          </a:p>
          <a:p>
            <a:pPr algn="l">
              <a:spcBef>
                <a:spcPts val="600"/>
              </a:spcBef>
            </a:pPr>
            <a:r>
              <a:rPr lang="en-US" dirty="0" smtClean="0"/>
              <a:t>Colorado Department of Local Affairs</a:t>
            </a:r>
          </a:p>
          <a:p>
            <a:pPr algn="l">
              <a:spcBef>
                <a:spcPts val="600"/>
              </a:spcBef>
            </a:pPr>
            <a:r>
              <a:rPr lang="en-US" dirty="0" smtClean="0"/>
              <a:t>2015</a:t>
            </a:r>
          </a:p>
          <a:p>
            <a:pPr algn="l">
              <a:spcBef>
                <a:spcPts val="600"/>
              </a:spcBef>
            </a:pPr>
            <a:r>
              <a:rPr lang="en-US" dirty="0" smtClean="0"/>
              <a:t>www.colorado.gov/demography</a:t>
            </a:r>
          </a:p>
        </p:txBody>
      </p:sp>
    </p:spTree>
    <p:extLst>
      <p:ext uri="{BB962C8B-B14F-4D97-AF65-F5344CB8AC3E}">
        <p14:creationId xmlns:p14="http://schemas.microsoft.com/office/powerpoint/2010/main" val="2724523220"/>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noGrp="1"/>
          </p:cNvGraphicFramePr>
          <p:nvPr>
            <p:extLst>
              <p:ext uri="{D42A27DB-BD31-4B8C-83A1-F6EECF244321}">
                <p14:modId xmlns:p14="http://schemas.microsoft.com/office/powerpoint/2010/main" val="3022322721"/>
              </p:ext>
            </p:extLst>
          </p:nvPr>
        </p:nvGraphicFramePr>
        <p:xfrm>
          <a:off x="304800" y="21265"/>
          <a:ext cx="8677275" cy="6296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5117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5C667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0" cap="none" dirty="0" smtClean="0">
                <a:latin typeface="+mn-lt"/>
              </a:rPr>
              <a:t>Jobs</a:t>
            </a:r>
            <a:endParaRPr lang="en-US" i="0" cap="none" dirty="0">
              <a:latin typeface="+mn-lt"/>
            </a:endParaRPr>
          </a:p>
        </p:txBody>
      </p:sp>
    </p:spTree>
    <p:extLst>
      <p:ext uri="{BB962C8B-B14F-4D97-AF65-F5344CB8AC3E}">
        <p14:creationId xmlns:p14="http://schemas.microsoft.com/office/powerpoint/2010/main" val="37824621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57400" y="5410200"/>
            <a:ext cx="3023585" cy="523220"/>
          </a:xfrm>
          <a:prstGeom prst="rect">
            <a:avLst/>
          </a:prstGeom>
          <a:noFill/>
        </p:spPr>
        <p:txBody>
          <a:bodyPr wrap="none" rtlCol="0">
            <a:spAutoFit/>
          </a:bodyPr>
          <a:lstStyle/>
          <a:p>
            <a:r>
              <a:rPr lang="en-US" sz="2800" dirty="0" smtClean="0">
                <a:solidFill>
                  <a:srgbClr val="FF0000"/>
                </a:solidFill>
              </a:rPr>
              <a:t>Make Font Bigger</a:t>
            </a:r>
            <a:endParaRPr lang="en-US" sz="2800" dirty="0">
              <a:solidFill>
                <a:srgbClr val="FF0000"/>
              </a:solidFill>
            </a:endParaRPr>
          </a:p>
        </p:txBody>
      </p:sp>
      <p:pic>
        <p:nvPicPr>
          <p:cNvPr id="2051" name="Picture 3" descr="J:\Presentations\Charts or Graphs\BohemianFoundation\colorado_jobs_20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7" y="535920"/>
            <a:ext cx="899795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608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J:\Presentations\Charts or Graphs\CastleRockEDC_2015\douglas_jobs_2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457200"/>
            <a:ext cx="899795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77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697468"/>
            <a:ext cx="2819400" cy="369332"/>
          </a:xfrm>
          <a:prstGeom prst="rect">
            <a:avLst/>
          </a:prstGeom>
          <a:noFill/>
        </p:spPr>
        <p:txBody>
          <a:bodyPr wrap="square" rtlCol="0">
            <a:spAutoFit/>
          </a:bodyPr>
          <a:lstStyle/>
          <a:p>
            <a:pPr algn="ctr"/>
            <a:r>
              <a:rPr lang="en-US" dirty="0" smtClean="0"/>
              <a:t>Douglas</a:t>
            </a:r>
            <a:endParaRPr lang="en-US" dirty="0"/>
          </a:p>
        </p:txBody>
      </p:sp>
      <p:sp>
        <p:nvSpPr>
          <p:cNvPr id="7" name="TextBox 6"/>
          <p:cNvSpPr txBox="1"/>
          <p:nvPr/>
        </p:nvSpPr>
        <p:spPr>
          <a:xfrm>
            <a:off x="5369442" y="715778"/>
            <a:ext cx="2819400" cy="369332"/>
          </a:xfrm>
          <a:prstGeom prst="rect">
            <a:avLst/>
          </a:prstGeom>
          <a:noFill/>
        </p:spPr>
        <p:txBody>
          <a:bodyPr wrap="square" rtlCol="0">
            <a:spAutoFit/>
          </a:bodyPr>
          <a:lstStyle/>
          <a:p>
            <a:pPr algn="ctr"/>
            <a:r>
              <a:rPr lang="en-US" dirty="0" smtClean="0"/>
              <a:t>Castle Rock</a:t>
            </a:r>
            <a:endParaRPr lang="en-US" dirty="0"/>
          </a:p>
        </p:txBody>
      </p:sp>
      <p:sp>
        <p:nvSpPr>
          <p:cNvPr id="8" name="Title 1"/>
          <p:cNvSpPr txBox="1">
            <a:spLocks/>
          </p:cNvSpPr>
          <p:nvPr/>
        </p:nvSpPr>
        <p:spPr>
          <a:xfrm>
            <a:off x="609600" y="76200"/>
            <a:ext cx="8077200" cy="685800"/>
          </a:xfrm>
          <a:prstGeom prst="rect">
            <a:avLst/>
          </a:prstGeom>
        </p:spPr>
        <p:txBody>
          <a:bodyPr>
            <a:normAutofit fontScale="90000" lnSpcReduction="10000"/>
          </a:bodyPr>
          <a:lst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a:lstStyle>
          <a:p>
            <a:r>
              <a:rPr lang="en-US" kern="0" dirty="0" smtClean="0">
                <a:solidFill>
                  <a:srgbClr val="EF7521"/>
                </a:solidFill>
              </a:rPr>
              <a:t>Commuting -  2013</a:t>
            </a: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146" t="38337" r="73708" b="48748"/>
          <a:stretch/>
        </p:blipFill>
        <p:spPr bwMode="auto">
          <a:xfrm>
            <a:off x="983069" y="4766046"/>
            <a:ext cx="289654" cy="31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333500" y="4785539"/>
            <a:ext cx="2400300" cy="276999"/>
          </a:xfrm>
          <a:prstGeom prst="rect">
            <a:avLst/>
          </a:prstGeom>
          <a:noFill/>
        </p:spPr>
        <p:txBody>
          <a:bodyPr wrap="square" rtlCol="0">
            <a:spAutoFit/>
          </a:bodyPr>
          <a:lstStyle/>
          <a:p>
            <a:r>
              <a:rPr lang="en-US" sz="1200" dirty="0" smtClean="0"/>
              <a:t>Employed in </a:t>
            </a:r>
            <a:r>
              <a:rPr lang="en-US" sz="1200" dirty="0" smtClean="0"/>
              <a:t>Place</a:t>
            </a:r>
            <a:endParaRPr lang="en-US" sz="1200" dirty="0"/>
          </a:p>
        </p:txBody>
      </p:sp>
      <p:sp>
        <p:nvSpPr>
          <p:cNvPr id="12" name="TextBox 11"/>
          <p:cNvSpPr txBox="1"/>
          <p:nvPr/>
        </p:nvSpPr>
        <p:spPr>
          <a:xfrm>
            <a:off x="1333500" y="5253925"/>
            <a:ext cx="2400300" cy="276999"/>
          </a:xfrm>
          <a:prstGeom prst="rect">
            <a:avLst/>
          </a:prstGeom>
          <a:noFill/>
        </p:spPr>
        <p:txBody>
          <a:bodyPr wrap="square" rtlCol="0">
            <a:spAutoFit/>
          </a:bodyPr>
          <a:lstStyle/>
          <a:p>
            <a:r>
              <a:rPr lang="en-US" sz="1200" dirty="0" smtClean="0"/>
              <a:t>Labor Force in Place</a:t>
            </a:r>
            <a:endParaRPr lang="en-US" sz="1200" dirty="0"/>
          </a:p>
        </p:txBody>
      </p:sp>
      <p:pic>
        <p:nvPicPr>
          <p:cNvPr id="1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5129" t="38096" r="31725" b="48989"/>
          <a:stretch/>
        </p:blipFill>
        <p:spPr bwMode="auto">
          <a:xfrm>
            <a:off x="973281" y="5234432"/>
            <a:ext cx="289654" cy="31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333500" y="5682219"/>
            <a:ext cx="2400300" cy="276999"/>
          </a:xfrm>
          <a:prstGeom prst="rect">
            <a:avLst/>
          </a:prstGeom>
          <a:noFill/>
        </p:spPr>
        <p:txBody>
          <a:bodyPr wrap="square" rtlCol="0">
            <a:spAutoFit/>
          </a:bodyPr>
          <a:lstStyle/>
          <a:p>
            <a:r>
              <a:rPr lang="en-US" sz="1200" dirty="0" smtClean="0"/>
              <a:t>Live and Employed in Place</a:t>
            </a:r>
            <a:endParaRPr lang="en-US" sz="1200" dirty="0"/>
          </a:p>
        </p:txBody>
      </p:sp>
      <p:pic>
        <p:nvPicPr>
          <p:cNvPr id="1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4541" t="46077" r="59842" b="47200"/>
          <a:stretch/>
        </p:blipFill>
        <p:spPr bwMode="auto">
          <a:xfrm>
            <a:off x="973281" y="5682219"/>
            <a:ext cx="289654" cy="31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5415489" y="3394446"/>
            <a:ext cx="2819400" cy="369332"/>
          </a:xfrm>
          <a:prstGeom prst="rect">
            <a:avLst/>
          </a:prstGeom>
          <a:noFill/>
        </p:spPr>
        <p:txBody>
          <a:bodyPr wrap="square" rtlCol="0">
            <a:spAutoFit/>
          </a:bodyPr>
          <a:lstStyle/>
          <a:p>
            <a:pPr algn="ctr"/>
            <a:r>
              <a:rPr lang="en-US" dirty="0" smtClean="0"/>
              <a:t>Highlands Ranch CDP</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17" y="3952875"/>
            <a:ext cx="32194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9751" y="1198380"/>
            <a:ext cx="3190875"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2" y="1378615"/>
            <a:ext cx="315277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9021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OLAUser.DOLA\Downloads\ColoradoCompare_ed_2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457200"/>
            <a:ext cx="8916390" cy="534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095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OLAUser.DOLA\Downloads\DouglasCompare_ed_2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68" y="533400"/>
            <a:ext cx="8974032" cy="538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300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5C667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0" cap="none" dirty="0" smtClean="0">
                <a:latin typeface="+mn-lt"/>
              </a:rPr>
              <a:t>Projections and Aging</a:t>
            </a:r>
            <a:endParaRPr lang="en-US" i="0" cap="none" dirty="0">
              <a:latin typeface="+mn-lt"/>
            </a:endParaRPr>
          </a:p>
        </p:txBody>
      </p:sp>
    </p:spTree>
    <p:extLst>
      <p:ext uri="{BB962C8B-B14F-4D97-AF65-F5344CB8AC3E}">
        <p14:creationId xmlns:p14="http://schemas.microsoft.com/office/powerpoint/2010/main" val="2117791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J:\GIS_MAIN\Map_PNG\Population\3D_Total_Change_2010-2040v201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 y="28353"/>
            <a:ext cx="8704729" cy="67263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4543" y="5943600"/>
            <a:ext cx="2514600" cy="584775"/>
          </a:xfrm>
          <a:prstGeom prst="rect">
            <a:avLst/>
          </a:prstGeom>
          <a:noFill/>
        </p:spPr>
        <p:txBody>
          <a:bodyPr wrap="square" rtlCol="0">
            <a:spAutoFit/>
          </a:bodyPr>
          <a:lstStyle/>
          <a:p>
            <a:r>
              <a:rPr lang="en-US" sz="1600" dirty="0" smtClean="0"/>
              <a:t>Colorado – 7,925,230</a:t>
            </a:r>
          </a:p>
          <a:p>
            <a:r>
              <a:rPr lang="en-US" sz="1600" dirty="0" smtClean="0"/>
              <a:t>Douglas </a:t>
            </a:r>
            <a:r>
              <a:rPr lang="en-US" sz="1600" dirty="0" smtClean="0"/>
              <a:t>- 482,079   </a:t>
            </a:r>
            <a:endParaRPr lang="en-US" sz="1600" dirty="0"/>
          </a:p>
        </p:txBody>
      </p:sp>
    </p:spTree>
    <p:extLst>
      <p:ext uri="{BB962C8B-B14F-4D97-AF65-F5344CB8AC3E}">
        <p14:creationId xmlns:p14="http://schemas.microsoft.com/office/powerpoint/2010/main" val="741241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fontAlgn="auto" hangingPunct="1">
              <a:spcAft>
                <a:spcPts val="0"/>
              </a:spcAft>
              <a:defRPr/>
            </a:pPr>
            <a:r>
              <a:rPr lang="en-US" sz="4400" dirty="0" smtClean="0"/>
              <a:t>Why </a:t>
            </a:r>
            <a:r>
              <a:rPr lang="en-US" sz="4400" dirty="0"/>
              <a:t>A</a:t>
            </a:r>
            <a:r>
              <a:rPr lang="en-US" sz="4400" dirty="0" smtClean="0"/>
              <a:t>re </a:t>
            </a:r>
            <a:r>
              <a:rPr lang="en-US" sz="4400" dirty="0"/>
              <a:t>W</a:t>
            </a:r>
            <a:r>
              <a:rPr lang="en-US" sz="4400" dirty="0" smtClean="0"/>
              <a:t>e Getting Old Fast?</a:t>
            </a:r>
          </a:p>
        </p:txBody>
      </p:sp>
      <p:sp>
        <p:nvSpPr>
          <p:cNvPr id="18435" name="Rectangle 3"/>
          <p:cNvSpPr>
            <a:spLocks noGrp="1" noChangeArrowheads="1"/>
          </p:cNvSpPr>
          <p:nvPr>
            <p:ph idx="1"/>
          </p:nvPr>
        </p:nvSpPr>
        <p:spPr>
          <a:xfrm>
            <a:off x="457646" y="1219200"/>
            <a:ext cx="8457754" cy="4727973"/>
          </a:xfrm>
        </p:spPr>
        <p:txBody>
          <a:bodyPr/>
          <a:lstStyle/>
          <a:p>
            <a:pPr eaLnBrk="1" hangingPunct="1">
              <a:spcBef>
                <a:spcPts val="600"/>
              </a:spcBef>
            </a:pPr>
            <a:r>
              <a:rPr lang="en-US" altLang="en-US" sz="2800" dirty="0" smtClean="0">
                <a:solidFill>
                  <a:schemeClr val="tx1">
                    <a:lumMod val="75000"/>
                  </a:schemeClr>
                </a:solidFill>
              </a:rPr>
              <a:t>Currently very few people over the age 65.  </a:t>
            </a:r>
          </a:p>
          <a:p>
            <a:pPr lvl="1">
              <a:spcBef>
                <a:spcPts val="600"/>
              </a:spcBef>
            </a:pPr>
            <a:r>
              <a:rPr lang="en-US" altLang="en-US" dirty="0" smtClean="0">
                <a:solidFill>
                  <a:schemeClr val="tx1">
                    <a:lumMod val="75000"/>
                  </a:schemeClr>
                </a:solidFill>
              </a:rPr>
              <a:t>4</a:t>
            </a:r>
            <a:r>
              <a:rPr lang="en-US" altLang="en-US" baseline="30000" dirty="0" smtClean="0">
                <a:solidFill>
                  <a:schemeClr val="tx1">
                    <a:lumMod val="75000"/>
                  </a:schemeClr>
                </a:solidFill>
              </a:rPr>
              <a:t>th</a:t>
            </a:r>
            <a:r>
              <a:rPr lang="en-US" altLang="en-US" dirty="0" smtClean="0">
                <a:solidFill>
                  <a:schemeClr val="tx1">
                    <a:lumMod val="75000"/>
                  </a:schemeClr>
                </a:solidFill>
              </a:rPr>
              <a:t> lowest share of all states in US (10%)</a:t>
            </a:r>
          </a:p>
          <a:p>
            <a:pPr eaLnBrk="1" hangingPunct="1">
              <a:spcBef>
                <a:spcPts val="600"/>
              </a:spcBef>
            </a:pPr>
            <a:r>
              <a:rPr lang="en-US" altLang="en-US" sz="2800" dirty="0" smtClean="0">
                <a:solidFill>
                  <a:schemeClr val="tx1">
                    <a:lumMod val="75000"/>
                  </a:schemeClr>
                </a:solidFill>
              </a:rPr>
              <a:t>Baby Boomers</a:t>
            </a:r>
          </a:p>
          <a:p>
            <a:pPr lvl="1" eaLnBrk="1" hangingPunct="1">
              <a:spcBef>
                <a:spcPts val="600"/>
              </a:spcBef>
            </a:pPr>
            <a:r>
              <a:rPr lang="en-US" altLang="en-US" sz="2400" dirty="0" smtClean="0">
                <a:solidFill>
                  <a:schemeClr val="tx1">
                    <a:lumMod val="75000"/>
                  </a:schemeClr>
                </a:solidFill>
              </a:rPr>
              <a:t>Born 1946 – 1964  </a:t>
            </a:r>
          </a:p>
          <a:p>
            <a:pPr lvl="1" eaLnBrk="1" hangingPunct="1">
              <a:spcBef>
                <a:spcPts val="600"/>
              </a:spcBef>
            </a:pPr>
            <a:r>
              <a:rPr lang="en-US" altLang="en-US" sz="2400" dirty="0" smtClean="0">
                <a:solidFill>
                  <a:schemeClr val="tx1">
                    <a:lumMod val="75000"/>
                  </a:schemeClr>
                </a:solidFill>
              </a:rPr>
              <a:t>1,340,000 Boomers in Colorado (26% of pop. in 2010)</a:t>
            </a:r>
            <a:endParaRPr lang="en-US" altLang="en-US" sz="2800" dirty="0" smtClean="0">
              <a:solidFill>
                <a:schemeClr val="tx1">
                  <a:lumMod val="75000"/>
                </a:schemeClr>
              </a:solidFill>
            </a:endParaRPr>
          </a:p>
          <a:p>
            <a:pPr eaLnBrk="1" hangingPunct="1">
              <a:spcBef>
                <a:spcPts val="600"/>
              </a:spcBef>
            </a:pPr>
            <a:r>
              <a:rPr lang="en-US" altLang="en-US" sz="2800" dirty="0" smtClean="0">
                <a:solidFill>
                  <a:schemeClr val="tx1">
                    <a:lumMod val="75000"/>
                  </a:schemeClr>
                </a:solidFill>
              </a:rPr>
              <a:t>By 2030, Colorado’s population 65+ will be 125% larger than it was in 2010 growing from 555,000 to 1,243,000. (just from aging)</a:t>
            </a:r>
          </a:p>
          <a:p>
            <a:pPr eaLnBrk="1" hangingPunct="1">
              <a:spcBef>
                <a:spcPts val="600"/>
              </a:spcBef>
            </a:pPr>
            <a:r>
              <a:rPr lang="en-US" altLang="en-US" sz="2800" dirty="0" smtClean="0">
                <a:solidFill>
                  <a:schemeClr val="tx1">
                    <a:lumMod val="75000"/>
                  </a:schemeClr>
                </a:solidFill>
              </a:rPr>
              <a:t>Transition age distribution from “young” to more US average between 2010 and 2030.</a:t>
            </a:r>
          </a:p>
        </p:txBody>
      </p:sp>
      <p:sp>
        <p:nvSpPr>
          <p:cNvPr id="30724" name="TextBox 2"/>
          <p:cNvSpPr txBox="1">
            <a:spLocks noChangeArrowheads="1"/>
          </p:cNvSpPr>
          <p:nvPr/>
        </p:nvSpPr>
        <p:spPr bwMode="auto">
          <a:xfrm>
            <a:off x="4038600" y="6519863"/>
            <a:ext cx="51054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algn="r" eaLnBrk="1" hangingPunct="1">
              <a:spcBef>
                <a:spcPct val="0"/>
              </a:spcBef>
              <a:buClrTx/>
              <a:buSzTx/>
              <a:buFontTx/>
              <a:buNone/>
            </a:pPr>
            <a:r>
              <a:rPr lang="en-US" altLang="en-US" sz="1600"/>
              <a:t>Source: Census 2010 and State Demography Office</a:t>
            </a:r>
          </a:p>
        </p:txBody>
      </p:sp>
    </p:spTree>
    <p:extLst>
      <p:ext uri="{BB962C8B-B14F-4D97-AF65-F5344CB8AC3E}">
        <p14:creationId xmlns:p14="http://schemas.microsoft.com/office/powerpoint/2010/main" val="1175003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15250" cy="838200"/>
          </a:xfrm>
        </p:spPr>
        <p:txBody>
          <a:bodyPr>
            <a:normAutofit/>
          </a:bodyPr>
          <a:lstStyle/>
          <a:p>
            <a:pPr algn="ctr"/>
            <a:r>
              <a:rPr lang="en-US" sz="4400" dirty="0" smtClean="0">
                <a:solidFill>
                  <a:srgbClr val="EF7521"/>
                </a:solidFill>
              </a:rPr>
              <a:t>State Demography Office</a:t>
            </a:r>
            <a:endParaRPr lang="en-US" sz="4400" dirty="0">
              <a:solidFill>
                <a:srgbClr val="EF7521"/>
              </a:solidFill>
            </a:endParaRPr>
          </a:p>
        </p:txBody>
      </p:sp>
      <p:sp>
        <p:nvSpPr>
          <p:cNvPr id="3" name="Content Placeholder 2"/>
          <p:cNvSpPr>
            <a:spLocks noGrp="1"/>
          </p:cNvSpPr>
          <p:nvPr>
            <p:ph idx="1"/>
          </p:nvPr>
        </p:nvSpPr>
        <p:spPr>
          <a:xfrm>
            <a:off x="304800" y="990600"/>
            <a:ext cx="8153400" cy="4956572"/>
          </a:xfrm>
        </p:spPr>
        <p:txBody>
          <a:bodyPr/>
          <a:lstStyle/>
          <a:p>
            <a:pPr marL="182563" lvl="0" indent="-182563" defTabSz="914400">
              <a:spcBef>
                <a:spcPct val="20000"/>
              </a:spcBef>
              <a:buClr>
                <a:srgbClr val="93A299"/>
              </a:buClr>
              <a:buSzPct val="85000"/>
              <a:buFont typeface="Arial" charset="0"/>
              <a:buChar char="•"/>
            </a:pPr>
            <a:r>
              <a:rPr lang="en-US" sz="2400" kern="1200" dirty="0">
                <a:solidFill>
                  <a:srgbClr val="292934"/>
                </a:solidFill>
                <a:latin typeface="Arial"/>
              </a:rPr>
              <a:t>State agency</a:t>
            </a:r>
          </a:p>
          <a:p>
            <a:pPr marL="457200" lvl="1" indent="-182563" defTabSz="914400">
              <a:spcBef>
                <a:spcPct val="20000"/>
              </a:spcBef>
              <a:buClr>
                <a:srgbClr val="93A299"/>
              </a:buClr>
              <a:buSzPct val="85000"/>
              <a:buFont typeface="Arial" charset="0"/>
              <a:buChar char="•"/>
            </a:pPr>
            <a:r>
              <a:rPr lang="en-US" sz="2000" kern="1200" dirty="0">
                <a:solidFill>
                  <a:srgbClr val="292934"/>
                </a:solidFill>
                <a:latin typeface="Arial"/>
              </a:rPr>
              <a:t>Responsible for population data needed by state agencies</a:t>
            </a:r>
          </a:p>
          <a:p>
            <a:pPr marL="182563" lvl="0" indent="-182563" defTabSz="914400">
              <a:spcBef>
                <a:spcPct val="20000"/>
              </a:spcBef>
              <a:buClr>
                <a:srgbClr val="93A299"/>
              </a:buClr>
              <a:buSzPct val="85000"/>
              <a:buFont typeface="Arial" charset="0"/>
              <a:buChar char="•"/>
            </a:pPr>
            <a:r>
              <a:rPr lang="en-US" sz="2400" kern="1200" dirty="0">
                <a:solidFill>
                  <a:srgbClr val="292934"/>
                </a:solidFill>
                <a:latin typeface="Arial"/>
              </a:rPr>
              <a:t>Department of Local Affairs</a:t>
            </a:r>
          </a:p>
          <a:p>
            <a:pPr marL="457200" lvl="1" indent="-182563" defTabSz="914400">
              <a:spcBef>
                <a:spcPct val="20000"/>
              </a:spcBef>
              <a:buClr>
                <a:srgbClr val="93A299"/>
              </a:buClr>
              <a:buSzPct val="85000"/>
              <a:buFont typeface="Arial" charset="0"/>
              <a:buChar char="•"/>
            </a:pPr>
            <a:r>
              <a:rPr lang="en-US" sz="2000" kern="1200" dirty="0">
                <a:solidFill>
                  <a:srgbClr val="292934"/>
                </a:solidFill>
                <a:latin typeface="Arial"/>
              </a:rPr>
              <a:t>Prepare data and information in ways that account for local perspectives, needs</a:t>
            </a:r>
          </a:p>
          <a:p>
            <a:pPr marL="182563" lvl="0" indent="-182563" defTabSz="914400">
              <a:spcBef>
                <a:spcPct val="20000"/>
              </a:spcBef>
              <a:buClr>
                <a:srgbClr val="93A299"/>
              </a:buClr>
              <a:buSzPct val="85000"/>
              <a:buFont typeface="Arial" charset="0"/>
              <a:buChar char="•"/>
            </a:pPr>
            <a:r>
              <a:rPr lang="en-US" sz="2400" kern="1200" dirty="0">
                <a:solidFill>
                  <a:srgbClr val="292934"/>
                </a:solidFill>
                <a:latin typeface="Arial"/>
              </a:rPr>
              <a:t>Public information</a:t>
            </a:r>
          </a:p>
          <a:p>
            <a:pPr marL="457200" lvl="1" indent="-182563" defTabSz="914400">
              <a:spcBef>
                <a:spcPct val="20000"/>
              </a:spcBef>
              <a:buClr>
                <a:srgbClr val="93A299"/>
              </a:buClr>
              <a:buSzPct val="85000"/>
              <a:buFont typeface="Arial" charset="0"/>
              <a:buChar char="•"/>
            </a:pPr>
            <a:r>
              <a:rPr lang="en-US" sz="2000" kern="1200" dirty="0">
                <a:solidFill>
                  <a:srgbClr val="292934"/>
                </a:solidFill>
                <a:latin typeface="Arial"/>
              </a:rPr>
              <a:t>Make data and information readily available to the public, including citizens, businesses and non-profit agencies</a:t>
            </a:r>
          </a:p>
          <a:p>
            <a:pPr marL="182563" lvl="0" indent="-182563" defTabSz="914400">
              <a:spcBef>
                <a:spcPct val="20000"/>
              </a:spcBef>
              <a:buClr>
                <a:srgbClr val="93A299"/>
              </a:buClr>
              <a:buSzPct val="85000"/>
              <a:buFont typeface="Arial" charset="0"/>
              <a:buChar char="•"/>
            </a:pPr>
            <a:r>
              <a:rPr lang="en-US" sz="2400" kern="1200" dirty="0">
                <a:solidFill>
                  <a:srgbClr val="292934"/>
                </a:solidFill>
                <a:latin typeface="Arial"/>
              </a:rPr>
              <a:t>Outreach</a:t>
            </a:r>
          </a:p>
          <a:p>
            <a:pPr marL="457200" lvl="1" indent="-182563" defTabSz="914400">
              <a:spcBef>
                <a:spcPct val="20000"/>
              </a:spcBef>
              <a:buClr>
                <a:srgbClr val="93A299"/>
              </a:buClr>
              <a:buSzPct val="85000"/>
              <a:buFont typeface="Arial" charset="0"/>
              <a:buChar char="•"/>
            </a:pPr>
            <a:r>
              <a:rPr lang="en-US" sz="2000" kern="1200" dirty="0">
                <a:solidFill>
                  <a:srgbClr val="292934"/>
                </a:solidFill>
                <a:latin typeface="Arial"/>
              </a:rPr>
              <a:t>Work with local governments and others to understand what the numbers are </a:t>
            </a:r>
            <a:r>
              <a:rPr lang="en-US" sz="2000" kern="1200" dirty="0" smtClean="0">
                <a:solidFill>
                  <a:srgbClr val="292934"/>
                </a:solidFill>
                <a:latin typeface="Arial"/>
              </a:rPr>
              <a:t>saying</a:t>
            </a:r>
            <a:endParaRPr lang="en-US" sz="3200" dirty="0"/>
          </a:p>
          <a:p>
            <a:endParaRPr lang="en-US" sz="3200" dirty="0"/>
          </a:p>
        </p:txBody>
      </p:sp>
    </p:spTree>
    <p:extLst>
      <p:ext uri="{BB962C8B-B14F-4D97-AF65-F5344CB8AC3E}">
        <p14:creationId xmlns:p14="http://schemas.microsoft.com/office/powerpoint/2010/main" val="3446329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2bm5f0oqkufle.cloudfront.net/Age-Animation-Bars/output/png/GInMe.png"/>
          <p:cNvPicPr>
            <a:picLocks noChangeAspect="1" noChangeArrowheads="1"/>
          </p:cNvPicPr>
          <p:nvPr/>
        </p:nvPicPr>
        <p:blipFill rotWithShape="1">
          <a:blip r:embed="rId2">
            <a:extLst>
              <a:ext uri="{28A0092B-C50C-407E-A947-70E740481C1C}">
                <a14:useLocalDpi xmlns:a14="http://schemas.microsoft.com/office/drawing/2010/main" val="0"/>
              </a:ext>
            </a:extLst>
          </a:blip>
          <a:srcRect t="6584" b="12757"/>
          <a:stretch/>
        </p:blipFill>
        <p:spPr bwMode="auto">
          <a:xfrm>
            <a:off x="152400" y="406399"/>
            <a:ext cx="8915401" cy="539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443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d2bm5f0oqkufle.cloudfront.net/Age-Animation-Bars/output/png/IhBid.png"/>
          <p:cNvPicPr>
            <a:picLocks noChangeAspect="1" noChangeArrowheads="1"/>
          </p:cNvPicPr>
          <p:nvPr/>
        </p:nvPicPr>
        <p:blipFill rotWithShape="1">
          <a:blip r:embed="rId2">
            <a:extLst>
              <a:ext uri="{28A0092B-C50C-407E-A947-70E740481C1C}">
                <a14:useLocalDpi xmlns:a14="http://schemas.microsoft.com/office/drawing/2010/main" val="0"/>
              </a:ext>
            </a:extLst>
          </a:blip>
          <a:srcRect t="6250" b="12996"/>
          <a:stretch/>
        </p:blipFill>
        <p:spPr bwMode="auto">
          <a:xfrm>
            <a:off x="152400" y="381000"/>
            <a:ext cx="8915400" cy="5399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689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314" y="-34206"/>
            <a:ext cx="9133179" cy="629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770979" y="6488669"/>
            <a:ext cx="2286000" cy="369318"/>
          </a:xfrm>
          <a:prstGeom prst="rect">
            <a:avLst/>
          </a:prstGeom>
          <a:noFill/>
        </p:spPr>
        <p:txBody>
          <a:bodyPr wrap="square" lIns="91425" tIns="45713" rIns="91425" bIns="45713" rtlCol="0">
            <a:spAutoFit/>
          </a:bodyPr>
          <a:lstStyle/>
          <a:p>
            <a:r>
              <a:rPr lang="en-US" dirty="0" smtClean="0">
                <a:solidFill>
                  <a:schemeClr val="tx2"/>
                </a:solidFill>
                <a:latin typeface="+mn-lt"/>
              </a:rPr>
              <a:t>Census Bureau</a:t>
            </a:r>
            <a:endParaRPr lang="en-US" dirty="0">
              <a:solidFill>
                <a:schemeClr val="tx2"/>
              </a:solidFill>
              <a:latin typeface="+mn-lt"/>
            </a:endParaRPr>
          </a:p>
        </p:txBody>
      </p:sp>
    </p:spTree>
    <p:extLst>
      <p:ext uri="{BB962C8B-B14F-4D97-AF65-F5344CB8AC3E}">
        <p14:creationId xmlns:p14="http://schemas.microsoft.com/office/powerpoint/2010/main" val="3551611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2"/>
            <a:ext cx="7715250" cy="878681"/>
          </a:xfrm>
        </p:spPr>
        <p:txBody>
          <a:bodyPr>
            <a:normAutofit fontScale="90000"/>
          </a:bodyPr>
          <a:lstStyle/>
          <a:p>
            <a:r>
              <a:rPr lang="en-US" dirty="0" smtClean="0"/>
              <a:t>Household Income….its future is demographically challenged.</a:t>
            </a:r>
          </a:p>
        </p:txBody>
      </p:sp>
      <p:sp>
        <p:nvSpPr>
          <p:cNvPr id="25603" name="Rectangle 3"/>
          <p:cNvSpPr>
            <a:spLocks noGrp="1" noChangeArrowheads="1"/>
          </p:cNvSpPr>
          <p:nvPr>
            <p:ph idx="1"/>
          </p:nvPr>
        </p:nvSpPr>
        <p:spPr/>
        <p:txBody>
          <a:bodyPr>
            <a:normAutofit lnSpcReduction="10000"/>
          </a:bodyPr>
          <a:lstStyle/>
          <a:p>
            <a:pPr eaLnBrk="1" hangingPunct="1"/>
            <a:r>
              <a:rPr lang="en-US" dirty="0"/>
              <a:t>Age distributions – “</a:t>
            </a:r>
            <a:r>
              <a:rPr lang="en-US" sz="2400" dirty="0"/>
              <a:t>End of “Demographic Dividend”</a:t>
            </a:r>
          </a:p>
          <a:p>
            <a:pPr eaLnBrk="1" hangingPunct="1"/>
            <a:r>
              <a:rPr lang="en-US" dirty="0"/>
              <a:t>Occupational Mix – high and low service</a:t>
            </a:r>
          </a:p>
          <a:p>
            <a:pPr eaLnBrk="1" hangingPunct="1"/>
            <a:r>
              <a:rPr lang="en-US" dirty="0"/>
              <a:t>More race/ethnicity diverse especially at young end but achievement gap is growing as well.</a:t>
            </a:r>
          </a:p>
          <a:p>
            <a:pPr eaLnBrk="1" hangingPunct="1"/>
            <a:r>
              <a:rPr lang="en-US" dirty="0"/>
              <a:t>Household type and size – single and smaller.</a:t>
            </a:r>
            <a:endParaRPr lang="en-US" sz="2400" dirty="0"/>
          </a:p>
          <a:p>
            <a:pPr eaLnBrk="1" hangingPunct="1"/>
            <a:r>
              <a:rPr lang="en-US" dirty="0"/>
              <a:t>Youth un and under employment - Long term permanent impacts on earnings.</a:t>
            </a:r>
          </a:p>
        </p:txBody>
      </p:sp>
      <p:sp>
        <p:nvSpPr>
          <p:cNvPr id="29700" name="Text Box 2"/>
          <p:cNvSpPr txBox="1">
            <a:spLocks noChangeArrowheads="1"/>
          </p:cNvSpPr>
          <p:nvPr/>
        </p:nvSpPr>
        <p:spPr bwMode="auto">
          <a:xfrm>
            <a:off x="6629400" y="6583366"/>
            <a:ext cx="2514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r" eaLnBrk="0" fontAlgn="base" hangingPunct="0">
              <a:spcBef>
                <a:spcPct val="0"/>
              </a:spcBef>
              <a:spcAft>
                <a:spcPct val="0"/>
              </a:spcAft>
              <a:defRPr sz="2000">
                <a:solidFill>
                  <a:schemeClr val="tx1"/>
                </a:solidFill>
                <a:latin typeface="Arial" charset="0"/>
              </a:defRPr>
            </a:lvl6pPr>
            <a:lvl7pPr marL="2971800" indent="-228600" algn="r" eaLnBrk="0" fontAlgn="base" hangingPunct="0">
              <a:spcBef>
                <a:spcPct val="0"/>
              </a:spcBef>
              <a:spcAft>
                <a:spcPct val="0"/>
              </a:spcAft>
              <a:defRPr sz="2000">
                <a:solidFill>
                  <a:schemeClr val="tx1"/>
                </a:solidFill>
                <a:latin typeface="Arial" charset="0"/>
              </a:defRPr>
            </a:lvl7pPr>
            <a:lvl8pPr marL="3429000" indent="-228600" algn="r" eaLnBrk="0" fontAlgn="base" hangingPunct="0">
              <a:spcBef>
                <a:spcPct val="0"/>
              </a:spcBef>
              <a:spcAft>
                <a:spcPct val="0"/>
              </a:spcAft>
              <a:defRPr sz="2000">
                <a:solidFill>
                  <a:schemeClr val="tx1"/>
                </a:solidFill>
                <a:latin typeface="Arial" charset="0"/>
              </a:defRPr>
            </a:lvl8pPr>
            <a:lvl9pPr marL="3886200" indent="-228600" algn="r" eaLnBrk="0" fontAlgn="base" hangingPunct="0">
              <a:spcBef>
                <a:spcPct val="0"/>
              </a:spcBef>
              <a:spcAft>
                <a:spcPct val="0"/>
              </a:spcAft>
              <a:defRPr sz="2000">
                <a:solidFill>
                  <a:schemeClr val="tx1"/>
                </a:solidFill>
                <a:latin typeface="Arial" charset="0"/>
              </a:defRPr>
            </a:lvl9pPr>
          </a:lstStyle>
          <a:p>
            <a:pPr algn="l" eaLnBrk="1" hangingPunct="1">
              <a:spcBef>
                <a:spcPct val="50000"/>
              </a:spcBef>
            </a:pPr>
            <a:r>
              <a:rPr lang="en-US" sz="1200">
                <a:solidFill>
                  <a:schemeClr val="bg2"/>
                </a:solidFill>
              </a:rPr>
              <a:t>State Demography Office</a:t>
            </a:r>
          </a:p>
        </p:txBody>
      </p:sp>
    </p:spTree>
    <p:extLst>
      <p:ext uri="{BB962C8B-B14F-4D97-AF65-F5344CB8AC3E}">
        <p14:creationId xmlns:p14="http://schemas.microsoft.com/office/powerpoint/2010/main" val="2577707245"/>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a:xfrm>
            <a:off x="533400" y="0"/>
            <a:ext cx="7715250" cy="685800"/>
          </a:xfrm>
        </p:spPr>
        <p:txBody>
          <a:bodyPr>
            <a:normAutofit/>
          </a:bodyPr>
          <a:lstStyle/>
          <a:p>
            <a:pPr algn="ctr"/>
            <a:r>
              <a:rPr lang="en-US" sz="3600" dirty="0"/>
              <a:t>Long-Term Challenges - Colorado</a:t>
            </a:r>
          </a:p>
        </p:txBody>
      </p:sp>
      <p:sp>
        <p:nvSpPr>
          <p:cNvPr id="685059" name="Rectangle 3"/>
          <p:cNvSpPr>
            <a:spLocks noGrp="1" noChangeArrowheads="1"/>
          </p:cNvSpPr>
          <p:nvPr>
            <p:ph idx="1"/>
          </p:nvPr>
        </p:nvSpPr>
        <p:spPr>
          <a:xfrm>
            <a:off x="457646" y="685800"/>
            <a:ext cx="8152954" cy="5486400"/>
          </a:xfrm>
        </p:spPr>
        <p:txBody>
          <a:bodyPr>
            <a:normAutofit fontScale="85000" lnSpcReduction="10000"/>
          </a:bodyPr>
          <a:lstStyle/>
          <a:p>
            <a:r>
              <a:rPr lang="en-US" sz="3100" dirty="0" smtClean="0"/>
              <a:t>Maintaining Economic and Amenity Advantages</a:t>
            </a:r>
          </a:p>
          <a:p>
            <a:pPr lvl="1"/>
            <a:r>
              <a:rPr lang="en-US" dirty="0"/>
              <a:t>Everyone competing for best and brightest.</a:t>
            </a:r>
          </a:p>
          <a:p>
            <a:r>
              <a:rPr lang="en-US" sz="3100" dirty="0"/>
              <a:t>Growth in high and low skill/wage service jobs – bifurcation </a:t>
            </a:r>
          </a:p>
          <a:p>
            <a:r>
              <a:rPr lang="en-US" sz="3100" dirty="0"/>
              <a:t>Disparate growth across state.</a:t>
            </a:r>
          </a:p>
          <a:p>
            <a:r>
              <a:rPr lang="en-US" sz="3100" dirty="0"/>
              <a:t>More racially/ethnically diverse.</a:t>
            </a:r>
          </a:p>
          <a:p>
            <a:r>
              <a:rPr lang="en-US" sz="3100" dirty="0"/>
              <a:t>Coping with opportunities and challenges of an aging population</a:t>
            </a:r>
          </a:p>
          <a:p>
            <a:r>
              <a:rPr lang="en-US" sz="3100" dirty="0"/>
              <a:t>Transitions in the Labor Force</a:t>
            </a:r>
          </a:p>
          <a:p>
            <a:pPr lvl="1"/>
            <a:r>
              <a:rPr lang="en-US" dirty="0" smtClean="0"/>
              <a:t>Participation </a:t>
            </a:r>
            <a:r>
              <a:rPr lang="en-US" dirty="0"/>
              <a:t>Rates, growth rates of labor </a:t>
            </a:r>
            <a:r>
              <a:rPr lang="en-US" dirty="0" smtClean="0"/>
              <a:t>force</a:t>
            </a:r>
          </a:p>
          <a:p>
            <a:r>
              <a:rPr lang="en-US" sz="3100" dirty="0"/>
              <a:t>Income – downward pressure on per household </a:t>
            </a:r>
            <a:r>
              <a:rPr lang="en-US" sz="3100" dirty="0" smtClean="0"/>
              <a:t>income….. And state revenues.</a:t>
            </a:r>
            <a:endParaRPr lang="en-US" sz="3100" dirty="0"/>
          </a:p>
          <a:p>
            <a:pPr marL="0" indent="0">
              <a:buNone/>
            </a:pPr>
            <a:endParaRPr lang="en-US" dirty="0"/>
          </a:p>
        </p:txBody>
      </p:sp>
    </p:spTree>
    <p:extLst>
      <p:ext uri="{BB962C8B-B14F-4D97-AF65-F5344CB8AC3E}">
        <p14:creationId xmlns:p14="http://schemas.microsoft.com/office/powerpoint/2010/main" val="2391035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50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505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8505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505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505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5059">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505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50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1"/>
            <a:ext cx="7715250" cy="990600"/>
          </a:xfrm>
        </p:spPr>
        <p:txBody>
          <a:bodyPr/>
          <a:lstStyle/>
          <a:p>
            <a:r>
              <a:rPr lang="en-US" dirty="0" smtClean="0"/>
              <a:t>Thank you</a:t>
            </a:r>
            <a:endParaRPr lang="en-US" dirty="0"/>
          </a:p>
        </p:txBody>
      </p:sp>
      <p:sp>
        <p:nvSpPr>
          <p:cNvPr id="3" name="Content Placeholder 2"/>
          <p:cNvSpPr>
            <a:spLocks noGrp="1"/>
          </p:cNvSpPr>
          <p:nvPr>
            <p:ph type="body" sz="quarter" idx="10"/>
          </p:nvPr>
        </p:nvSpPr>
        <p:spPr>
          <a:xfrm>
            <a:off x="656327" y="1219200"/>
            <a:ext cx="7715250" cy="4572000"/>
          </a:xfrm>
        </p:spPr>
        <p:txBody>
          <a:bodyPr/>
          <a:lstStyle/>
          <a:p>
            <a:pPr marL="0" indent="0"/>
            <a:endParaRPr lang="en-US" dirty="0" smtClean="0"/>
          </a:p>
          <a:p>
            <a:pPr marL="0" indent="0">
              <a:spcBef>
                <a:spcPts val="1800"/>
              </a:spcBef>
            </a:pPr>
            <a:r>
              <a:rPr lang="en-US" sz="3200" dirty="0"/>
              <a:t>State Demography Office</a:t>
            </a:r>
          </a:p>
          <a:p>
            <a:pPr marL="0" indent="0">
              <a:spcBef>
                <a:spcPts val="1800"/>
              </a:spcBef>
            </a:pPr>
            <a:r>
              <a:rPr lang="en-US" sz="3200" dirty="0"/>
              <a:t>Department of Local Affairs</a:t>
            </a:r>
          </a:p>
          <a:p>
            <a:pPr marL="0" indent="0">
              <a:spcBef>
                <a:spcPts val="1800"/>
              </a:spcBef>
            </a:pPr>
            <a:r>
              <a:rPr lang="en-US" sz="3200" dirty="0" smtClean="0"/>
              <a:t>Rob Kemp</a:t>
            </a:r>
            <a:endParaRPr lang="en-US" sz="3200" dirty="0"/>
          </a:p>
          <a:p>
            <a:pPr marL="0" indent="0">
              <a:spcBef>
                <a:spcPts val="1800"/>
              </a:spcBef>
            </a:pPr>
            <a:r>
              <a:rPr lang="en-US" sz="3200" dirty="0" smtClean="0"/>
              <a:t>Robert.kemp@state.co.us</a:t>
            </a:r>
            <a:endParaRPr lang="en-US" sz="3200" dirty="0"/>
          </a:p>
          <a:p>
            <a:pPr marL="0" indent="0">
              <a:spcBef>
                <a:spcPts val="1800"/>
              </a:spcBef>
            </a:pPr>
            <a:r>
              <a:rPr lang="en-US" sz="3200" smtClean="0"/>
              <a:t>303-864-7755</a:t>
            </a:r>
            <a:endParaRPr lang="en-US" sz="3200" dirty="0"/>
          </a:p>
          <a:p>
            <a:pPr marL="0" indent="0">
              <a:spcBef>
                <a:spcPts val="1800"/>
              </a:spcBef>
            </a:pPr>
            <a:r>
              <a:rPr lang="en-US" sz="3200" dirty="0"/>
              <a:t>www.colorado.gov/demography</a:t>
            </a:r>
          </a:p>
        </p:txBody>
      </p:sp>
    </p:spTree>
    <p:extLst>
      <p:ext uri="{BB962C8B-B14F-4D97-AF65-F5344CB8AC3E}">
        <p14:creationId xmlns:p14="http://schemas.microsoft.com/office/powerpoint/2010/main" val="3490896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 y="457200"/>
            <a:ext cx="8924925"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33800" y="3273425"/>
            <a:ext cx="1219200" cy="307777"/>
          </a:xfrm>
          <a:prstGeom prst="rect">
            <a:avLst/>
          </a:prstGeom>
          <a:noFill/>
        </p:spPr>
        <p:txBody>
          <a:bodyPr wrap="square" rtlCol="0">
            <a:spAutoFit/>
          </a:bodyPr>
          <a:lstStyle/>
          <a:p>
            <a:r>
              <a:rPr lang="en-US" sz="1400" b="1" dirty="0" smtClean="0">
                <a:solidFill>
                  <a:srgbClr val="4A535D"/>
                </a:solidFill>
              </a:rPr>
              <a:t>Millennial</a:t>
            </a:r>
            <a:endParaRPr lang="en-US" sz="1400" b="1" dirty="0">
              <a:solidFill>
                <a:srgbClr val="4A535D"/>
              </a:solidFill>
            </a:endParaRPr>
          </a:p>
        </p:txBody>
      </p:sp>
    </p:spTree>
    <p:extLst>
      <p:ext uri="{BB962C8B-B14F-4D97-AF65-F5344CB8AC3E}">
        <p14:creationId xmlns:p14="http://schemas.microsoft.com/office/powerpoint/2010/main" val="38955609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sz="3600" dirty="0" smtClean="0"/>
              <a:t>Aging and Public Finance</a:t>
            </a:r>
          </a:p>
        </p:txBody>
      </p:sp>
      <p:sp>
        <p:nvSpPr>
          <p:cNvPr id="62467" name="Rectangle 3"/>
          <p:cNvSpPr>
            <a:spLocks noGrp="1" noChangeArrowheads="1"/>
          </p:cNvSpPr>
          <p:nvPr>
            <p:ph idx="1"/>
          </p:nvPr>
        </p:nvSpPr>
        <p:spPr/>
        <p:txBody>
          <a:bodyPr/>
          <a:lstStyle/>
          <a:p>
            <a:pPr>
              <a:lnSpc>
                <a:spcPct val="80000"/>
              </a:lnSpc>
            </a:pPr>
            <a:r>
              <a:rPr lang="en-US" altLang="en-US" sz="2800" dirty="0" smtClean="0"/>
              <a:t>Ratio of 65+ per 20-64 year olds in CO</a:t>
            </a:r>
          </a:p>
          <a:p>
            <a:pPr lvl="1">
              <a:lnSpc>
                <a:spcPct val="80000"/>
              </a:lnSpc>
            </a:pPr>
            <a:r>
              <a:rPr lang="en-US" altLang="en-US" sz="2400" dirty="0" smtClean="0"/>
              <a:t>Becoming more “normal”</a:t>
            </a:r>
          </a:p>
          <a:p>
            <a:pPr>
              <a:lnSpc>
                <a:spcPct val="80000"/>
              </a:lnSpc>
            </a:pPr>
            <a:r>
              <a:rPr lang="en-US" altLang="en-US" sz="2800" dirty="0" smtClean="0"/>
              <a:t>End of the “demographic dividend”</a:t>
            </a:r>
          </a:p>
          <a:p>
            <a:pPr>
              <a:lnSpc>
                <a:spcPct val="80000"/>
              </a:lnSpc>
            </a:pPr>
            <a:r>
              <a:rPr lang="en-US" altLang="en-US" sz="2800" dirty="0" smtClean="0"/>
              <a:t>Public Finance – change in revenue and expenditures. </a:t>
            </a:r>
          </a:p>
          <a:p>
            <a:pPr>
              <a:lnSpc>
                <a:spcPct val="80000"/>
              </a:lnSpc>
            </a:pPr>
            <a:r>
              <a:rPr lang="en-US" altLang="en-US" sz="2800" dirty="0" smtClean="0"/>
              <a:t>Income tax – downward pressure</a:t>
            </a:r>
          </a:p>
          <a:p>
            <a:pPr>
              <a:lnSpc>
                <a:spcPct val="80000"/>
              </a:lnSpc>
            </a:pPr>
            <a:r>
              <a:rPr lang="en-US" altLang="en-US" sz="2800" dirty="0" smtClean="0"/>
              <a:t>Sales tax – downward pressure</a:t>
            </a:r>
          </a:p>
          <a:p>
            <a:pPr>
              <a:lnSpc>
                <a:spcPct val="80000"/>
              </a:lnSpc>
            </a:pPr>
            <a:r>
              <a:rPr lang="en-US" altLang="en-US" sz="2800" dirty="0" smtClean="0"/>
              <a:t>Property tax – downward pressure</a:t>
            </a:r>
          </a:p>
          <a:p>
            <a:pPr>
              <a:lnSpc>
                <a:spcPct val="80000"/>
              </a:lnSpc>
            </a:pPr>
            <a:r>
              <a:rPr lang="en-US" altLang="en-US" sz="2800" dirty="0" smtClean="0"/>
              <a:t>Health services – increasing</a:t>
            </a:r>
          </a:p>
          <a:p>
            <a:pPr>
              <a:lnSpc>
                <a:spcPct val="80000"/>
              </a:lnSpc>
            </a:pPr>
            <a:r>
              <a:rPr lang="en-US" altLang="en-US" sz="2800" dirty="0" smtClean="0"/>
              <a:t>Medicaid - increasing</a:t>
            </a:r>
          </a:p>
        </p:txBody>
      </p:sp>
    </p:spTree>
    <p:extLst>
      <p:ext uri="{BB962C8B-B14F-4D97-AF65-F5344CB8AC3E}">
        <p14:creationId xmlns:p14="http://schemas.microsoft.com/office/powerpoint/2010/main" val="148305888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J:\Presentations\Charts or Graphs\CastleRockEDC_2015\douglas_jobshare_2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01" y="685800"/>
            <a:ext cx="8997950" cy="539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 y="228600"/>
            <a:ext cx="8769350" cy="646331"/>
          </a:xfrm>
          <a:prstGeom prst="rect">
            <a:avLst/>
          </a:prstGeom>
          <a:noFill/>
        </p:spPr>
        <p:txBody>
          <a:bodyPr wrap="square" rtlCol="0">
            <a:spAutoFit/>
          </a:bodyPr>
          <a:lstStyle/>
          <a:p>
            <a:r>
              <a:rPr lang="en-US" b="1" dirty="0" smtClean="0">
                <a:solidFill>
                  <a:srgbClr val="5C6670"/>
                </a:solidFill>
              </a:rPr>
              <a:t>Douglas County Share of Employment by Industry in 2014 </a:t>
            </a:r>
          </a:p>
          <a:p>
            <a:r>
              <a:rPr lang="en-US" b="1" dirty="0" smtClean="0">
                <a:solidFill>
                  <a:srgbClr val="5C6670"/>
                </a:solidFill>
              </a:rPr>
              <a:t>Source: State Demography Office</a:t>
            </a:r>
            <a:endParaRPr lang="en-US" b="1" dirty="0">
              <a:solidFill>
                <a:srgbClr val="5C6670"/>
              </a:solidFill>
            </a:endParaRPr>
          </a:p>
        </p:txBody>
      </p:sp>
    </p:spTree>
    <p:extLst>
      <p:ext uri="{BB962C8B-B14F-4D97-AF65-F5344CB8AC3E}">
        <p14:creationId xmlns:p14="http://schemas.microsoft.com/office/powerpoint/2010/main" val="1261460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882166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32690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5C667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0" cap="none" dirty="0" smtClean="0">
                <a:latin typeface="+mn-lt"/>
              </a:rPr>
              <a:t>Current Population</a:t>
            </a:r>
            <a:endParaRPr lang="en-US" i="0" cap="none" dirty="0">
              <a:latin typeface="+mn-lt"/>
            </a:endParaRPr>
          </a:p>
        </p:txBody>
      </p:sp>
    </p:spTree>
    <p:extLst>
      <p:ext uri="{BB962C8B-B14F-4D97-AF65-F5344CB8AC3E}">
        <p14:creationId xmlns:p14="http://schemas.microsoft.com/office/powerpoint/2010/main" val="5534202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228600"/>
            <a:ext cx="8769350" cy="646331"/>
          </a:xfrm>
          <a:prstGeom prst="rect">
            <a:avLst/>
          </a:prstGeom>
          <a:noFill/>
        </p:spPr>
        <p:txBody>
          <a:bodyPr wrap="square" rtlCol="0">
            <a:spAutoFit/>
          </a:bodyPr>
          <a:lstStyle/>
          <a:p>
            <a:r>
              <a:rPr lang="en-US" b="1" dirty="0" smtClean="0">
                <a:solidFill>
                  <a:srgbClr val="5C6670"/>
                </a:solidFill>
              </a:rPr>
              <a:t>Douglas County Employment in 2014 as a Percent of 2008 Employment</a:t>
            </a:r>
          </a:p>
          <a:p>
            <a:r>
              <a:rPr lang="en-US" b="1" dirty="0" smtClean="0">
                <a:solidFill>
                  <a:srgbClr val="5C6670"/>
                </a:solidFill>
              </a:rPr>
              <a:t>Source: State Demography Office</a:t>
            </a:r>
            <a:endParaRPr lang="en-US" b="1" dirty="0">
              <a:solidFill>
                <a:srgbClr val="5C6670"/>
              </a:solidFill>
            </a:endParaRPr>
          </a:p>
        </p:txBody>
      </p:sp>
      <p:pic>
        <p:nvPicPr>
          <p:cNvPr id="5123" name="Picture 3" descr="J:\Presentations\Charts or Graphs\CastleRockEDC_2015\douglas_indchange_20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 y="850900"/>
            <a:ext cx="899795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055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831" y="152400"/>
            <a:ext cx="8229600" cy="990600"/>
          </a:xfrm>
        </p:spPr>
        <p:txBody>
          <a:bodyPr>
            <a:noAutofit/>
          </a:bodyPr>
          <a:lstStyle/>
          <a:p>
            <a:pPr>
              <a:defRPr/>
            </a:pPr>
            <a:r>
              <a:rPr lang="en-US" sz="3600" i="1" dirty="0">
                <a:solidFill>
                  <a:srgbClr val="EF7521"/>
                </a:solidFill>
                <a:sym typeface="Trebuchet MS" pitchFamily="-100" charset="0"/>
              </a:rPr>
              <a:t>Average Taxable Expenditures and Colorado population in 2010, 2030</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 y="1328738"/>
            <a:ext cx="7223125" cy="524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4" name="TextBox 5"/>
          <p:cNvSpPr txBox="1">
            <a:spLocks noChangeArrowheads="1"/>
          </p:cNvSpPr>
          <p:nvPr/>
        </p:nvSpPr>
        <p:spPr bwMode="auto">
          <a:xfrm>
            <a:off x="304800" y="6611938"/>
            <a:ext cx="883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algn="r" eaLnBrk="1" hangingPunct="1">
              <a:spcBef>
                <a:spcPct val="0"/>
              </a:spcBef>
              <a:buClrTx/>
              <a:buSzTx/>
              <a:buFontTx/>
              <a:buNone/>
            </a:pPr>
            <a:r>
              <a:rPr lang="en-US" altLang="en-US" sz="1200">
                <a:solidFill>
                  <a:srgbClr val="4A535D"/>
                </a:solidFill>
              </a:rPr>
              <a:t>Source: Bureau of Labor Statistics Consumer Expenditure Survey (2009), State Demography Office</a:t>
            </a:r>
          </a:p>
        </p:txBody>
      </p:sp>
      <p:sp>
        <p:nvSpPr>
          <p:cNvPr id="3" name="Down Arrow 2"/>
          <p:cNvSpPr/>
          <p:nvPr/>
        </p:nvSpPr>
        <p:spPr>
          <a:xfrm>
            <a:off x="3810000" y="4333875"/>
            <a:ext cx="250825" cy="6096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 name="Up Arrow 3"/>
          <p:cNvSpPr/>
          <p:nvPr/>
        </p:nvSpPr>
        <p:spPr>
          <a:xfrm>
            <a:off x="5943600" y="4495800"/>
            <a:ext cx="228600" cy="685800"/>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61447" name="Picture 6" descr="dola-clr-meta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2000" y="603726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061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78273355"/>
              </p:ext>
            </p:extLst>
          </p:nvPr>
        </p:nvGraphicFramePr>
        <p:xfrm>
          <a:off x="1524000" y="1397000"/>
          <a:ext cx="6477000" cy="4089402"/>
        </p:xfrm>
        <a:graphic>
          <a:graphicData uri="http://schemas.openxmlformats.org/drawingml/2006/table">
            <a:tbl>
              <a:tblPr firstRow="1" bandRow="1">
                <a:tableStyleId>{5C22544A-7EE6-4342-B048-85BDC9FD1C3A}</a:tableStyleId>
              </a:tblPr>
              <a:tblGrid>
                <a:gridCol w="3238500"/>
                <a:gridCol w="3238500"/>
              </a:tblGrid>
              <a:tr h="454378">
                <a:tc>
                  <a:txBody>
                    <a:bodyPr/>
                    <a:lstStyle/>
                    <a:p>
                      <a:pPr algn="ctr"/>
                      <a:r>
                        <a:rPr lang="en-US" sz="1600" dirty="0">
                          <a:effectLst/>
                        </a:rPr>
                        <a:t>Persons in family/household</a:t>
                      </a:r>
                    </a:p>
                  </a:txBody>
                  <a:tcPr marL="19050" marR="19050" marT="19050" marB="19050" anchor="ctr"/>
                </a:tc>
                <a:tc>
                  <a:txBody>
                    <a:bodyPr/>
                    <a:lstStyle/>
                    <a:p>
                      <a:pPr algn="ctr"/>
                      <a:r>
                        <a:rPr lang="en-US" sz="1600">
                          <a:effectLst/>
                        </a:rPr>
                        <a:t>Poverty guideline</a:t>
                      </a:r>
                    </a:p>
                  </a:txBody>
                  <a:tcPr marL="19050" marR="19050" marT="19050" marB="19050" anchor="ctr"/>
                </a:tc>
              </a:tr>
              <a:tr h="454378">
                <a:tc>
                  <a:txBody>
                    <a:bodyPr/>
                    <a:lstStyle/>
                    <a:p>
                      <a:pPr algn="ctr"/>
                      <a:r>
                        <a:rPr lang="en-US" sz="1600" dirty="0">
                          <a:effectLst/>
                        </a:rPr>
                        <a:t>1</a:t>
                      </a:r>
                    </a:p>
                  </a:txBody>
                  <a:tcPr marL="19050" marR="19050" marT="19050" marB="19050" anchor="ctr"/>
                </a:tc>
                <a:tc>
                  <a:txBody>
                    <a:bodyPr/>
                    <a:lstStyle/>
                    <a:p>
                      <a:pPr algn="ctr"/>
                      <a:r>
                        <a:rPr lang="en-US" sz="1600" dirty="0">
                          <a:effectLst/>
                        </a:rPr>
                        <a:t>$11,770</a:t>
                      </a:r>
                    </a:p>
                  </a:txBody>
                  <a:tcPr marL="19050" marR="19050" marT="19050" marB="19050" anchor="ctr"/>
                </a:tc>
              </a:tr>
              <a:tr h="454378">
                <a:tc>
                  <a:txBody>
                    <a:bodyPr/>
                    <a:lstStyle/>
                    <a:p>
                      <a:pPr algn="ctr"/>
                      <a:r>
                        <a:rPr lang="en-US" sz="1600">
                          <a:effectLst/>
                        </a:rPr>
                        <a:t>2</a:t>
                      </a:r>
                    </a:p>
                  </a:txBody>
                  <a:tcPr marL="19050" marR="19050" marT="19050" marB="19050" anchor="ctr"/>
                </a:tc>
                <a:tc>
                  <a:txBody>
                    <a:bodyPr/>
                    <a:lstStyle/>
                    <a:p>
                      <a:pPr algn="ctr"/>
                      <a:r>
                        <a:rPr lang="en-US" sz="1600" dirty="0" smtClean="0">
                          <a:effectLst/>
                        </a:rPr>
                        <a:t>$15,930</a:t>
                      </a:r>
                      <a:endParaRPr lang="en-US" sz="1600" dirty="0">
                        <a:effectLst/>
                      </a:endParaRPr>
                    </a:p>
                  </a:txBody>
                  <a:tcPr marL="19050" marR="19050" marT="19050" marB="19050" anchor="ctr"/>
                </a:tc>
              </a:tr>
              <a:tr h="454378">
                <a:tc>
                  <a:txBody>
                    <a:bodyPr/>
                    <a:lstStyle/>
                    <a:p>
                      <a:pPr algn="ctr"/>
                      <a:r>
                        <a:rPr lang="en-US" sz="1600">
                          <a:effectLst/>
                        </a:rPr>
                        <a:t>3</a:t>
                      </a:r>
                    </a:p>
                  </a:txBody>
                  <a:tcPr marL="19050" marR="19050" marT="19050" marB="19050" anchor="ctr"/>
                </a:tc>
                <a:tc>
                  <a:txBody>
                    <a:bodyPr/>
                    <a:lstStyle/>
                    <a:p>
                      <a:pPr algn="ctr"/>
                      <a:r>
                        <a:rPr lang="en-US" sz="1600" dirty="0" smtClean="0">
                          <a:effectLst/>
                        </a:rPr>
                        <a:t>$20,090</a:t>
                      </a:r>
                      <a:endParaRPr lang="en-US" sz="1600" dirty="0">
                        <a:effectLst/>
                      </a:endParaRPr>
                    </a:p>
                  </a:txBody>
                  <a:tcPr marL="19050" marR="19050" marT="19050" marB="19050" anchor="ctr"/>
                </a:tc>
              </a:tr>
              <a:tr h="454378">
                <a:tc>
                  <a:txBody>
                    <a:bodyPr/>
                    <a:lstStyle/>
                    <a:p>
                      <a:pPr algn="ctr"/>
                      <a:r>
                        <a:rPr lang="en-US" sz="1600">
                          <a:effectLst/>
                        </a:rPr>
                        <a:t>4</a:t>
                      </a:r>
                    </a:p>
                  </a:txBody>
                  <a:tcPr marL="19050" marR="19050" marT="19050" marB="19050" anchor="ctr"/>
                </a:tc>
                <a:tc>
                  <a:txBody>
                    <a:bodyPr/>
                    <a:lstStyle/>
                    <a:p>
                      <a:pPr algn="ctr"/>
                      <a:r>
                        <a:rPr lang="en-US" sz="1600" dirty="0" smtClean="0">
                          <a:effectLst/>
                        </a:rPr>
                        <a:t>$24,250</a:t>
                      </a:r>
                      <a:endParaRPr lang="en-US" sz="1600" dirty="0">
                        <a:effectLst/>
                      </a:endParaRPr>
                    </a:p>
                  </a:txBody>
                  <a:tcPr marL="19050" marR="19050" marT="19050" marB="19050" anchor="ctr"/>
                </a:tc>
              </a:tr>
              <a:tr h="454378">
                <a:tc>
                  <a:txBody>
                    <a:bodyPr/>
                    <a:lstStyle/>
                    <a:p>
                      <a:pPr algn="ctr"/>
                      <a:r>
                        <a:rPr lang="en-US" sz="1600">
                          <a:effectLst/>
                        </a:rPr>
                        <a:t>5</a:t>
                      </a:r>
                    </a:p>
                  </a:txBody>
                  <a:tcPr marL="19050" marR="19050" marT="19050" marB="19050" anchor="ctr"/>
                </a:tc>
                <a:tc>
                  <a:txBody>
                    <a:bodyPr/>
                    <a:lstStyle/>
                    <a:p>
                      <a:pPr algn="ctr"/>
                      <a:r>
                        <a:rPr lang="en-US" sz="1600" dirty="0" smtClean="0">
                          <a:effectLst/>
                        </a:rPr>
                        <a:t>$28,410</a:t>
                      </a:r>
                      <a:endParaRPr lang="en-US" sz="1600" dirty="0">
                        <a:effectLst/>
                      </a:endParaRPr>
                    </a:p>
                  </a:txBody>
                  <a:tcPr marL="19050" marR="19050" marT="19050" marB="19050" anchor="ctr"/>
                </a:tc>
              </a:tr>
              <a:tr h="454378">
                <a:tc>
                  <a:txBody>
                    <a:bodyPr/>
                    <a:lstStyle/>
                    <a:p>
                      <a:pPr algn="ctr"/>
                      <a:r>
                        <a:rPr lang="en-US" sz="1600">
                          <a:effectLst/>
                        </a:rPr>
                        <a:t>6</a:t>
                      </a:r>
                    </a:p>
                  </a:txBody>
                  <a:tcPr marL="19050" marR="19050" marT="19050" marB="19050" anchor="ctr"/>
                </a:tc>
                <a:tc>
                  <a:txBody>
                    <a:bodyPr/>
                    <a:lstStyle/>
                    <a:p>
                      <a:pPr algn="ctr"/>
                      <a:r>
                        <a:rPr lang="en-US" sz="1600" dirty="0" smtClean="0">
                          <a:effectLst/>
                        </a:rPr>
                        <a:t>$32,570</a:t>
                      </a:r>
                      <a:endParaRPr lang="en-US" sz="1600" dirty="0">
                        <a:effectLst/>
                      </a:endParaRPr>
                    </a:p>
                  </a:txBody>
                  <a:tcPr marL="19050" marR="19050" marT="19050" marB="19050" anchor="ctr"/>
                </a:tc>
              </a:tr>
              <a:tr h="454378">
                <a:tc>
                  <a:txBody>
                    <a:bodyPr/>
                    <a:lstStyle/>
                    <a:p>
                      <a:pPr algn="ctr"/>
                      <a:r>
                        <a:rPr lang="en-US" sz="1600">
                          <a:effectLst/>
                        </a:rPr>
                        <a:t>7</a:t>
                      </a:r>
                    </a:p>
                  </a:txBody>
                  <a:tcPr marL="19050" marR="19050" marT="19050" marB="19050" anchor="ctr"/>
                </a:tc>
                <a:tc>
                  <a:txBody>
                    <a:bodyPr/>
                    <a:lstStyle/>
                    <a:p>
                      <a:pPr algn="ctr"/>
                      <a:r>
                        <a:rPr lang="en-US" sz="1600" dirty="0" smtClean="0">
                          <a:effectLst/>
                        </a:rPr>
                        <a:t>$36,730</a:t>
                      </a:r>
                      <a:endParaRPr lang="en-US" sz="1600" dirty="0">
                        <a:effectLst/>
                      </a:endParaRPr>
                    </a:p>
                  </a:txBody>
                  <a:tcPr marL="19050" marR="19050" marT="19050" marB="19050" anchor="ctr"/>
                </a:tc>
              </a:tr>
              <a:tr h="454378">
                <a:tc>
                  <a:txBody>
                    <a:bodyPr/>
                    <a:lstStyle/>
                    <a:p>
                      <a:pPr algn="ctr"/>
                      <a:r>
                        <a:rPr lang="en-US" sz="1600">
                          <a:effectLst/>
                        </a:rPr>
                        <a:t>8</a:t>
                      </a:r>
                    </a:p>
                  </a:txBody>
                  <a:tcPr marL="19050" marR="19050" marT="19050" marB="19050" anchor="ctr"/>
                </a:tc>
                <a:tc>
                  <a:txBody>
                    <a:bodyPr/>
                    <a:lstStyle/>
                    <a:p>
                      <a:pPr algn="ctr"/>
                      <a:r>
                        <a:rPr lang="en-US" sz="1600" dirty="0" smtClean="0">
                          <a:effectLst/>
                        </a:rPr>
                        <a:t>$40,890</a:t>
                      </a:r>
                      <a:endParaRPr lang="en-US" sz="1600" dirty="0">
                        <a:effectLst/>
                      </a:endParaRPr>
                    </a:p>
                  </a:txBody>
                  <a:tcPr marL="19050" marR="19050" marT="19050" marB="19050" anchor="ctr"/>
                </a:tc>
              </a:tr>
            </a:tbl>
          </a:graphicData>
        </a:graphic>
      </p:graphicFrame>
      <p:sp>
        <p:nvSpPr>
          <p:cNvPr id="3" name="TextBox 2"/>
          <p:cNvSpPr txBox="1"/>
          <p:nvPr/>
        </p:nvSpPr>
        <p:spPr>
          <a:xfrm>
            <a:off x="152400" y="228601"/>
            <a:ext cx="8991600" cy="830997"/>
          </a:xfrm>
          <a:prstGeom prst="rect">
            <a:avLst/>
          </a:prstGeom>
          <a:noFill/>
        </p:spPr>
        <p:txBody>
          <a:bodyPr wrap="square" rtlCol="0">
            <a:spAutoFit/>
          </a:bodyPr>
          <a:lstStyle/>
          <a:p>
            <a:pPr algn="ctr"/>
            <a:r>
              <a:rPr lang="en-US" sz="2400" kern="0" dirty="0" smtClean="0">
                <a:solidFill>
                  <a:srgbClr val="EF7521"/>
                </a:solidFill>
                <a:latin typeface="Trebuchet MS"/>
                <a:sym typeface="Trebuchet MS" pitchFamily="-100" charset="0"/>
              </a:rPr>
              <a:t>2015 </a:t>
            </a:r>
            <a:r>
              <a:rPr lang="en-US" sz="2400" kern="0" dirty="0">
                <a:solidFill>
                  <a:srgbClr val="EF7521"/>
                </a:solidFill>
                <a:latin typeface="Trebuchet MS"/>
                <a:sym typeface="Trebuchet MS" pitchFamily="-100" charset="0"/>
              </a:rPr>
              <a:t>POVERTY GUIDELINES FOR THE 48 CONTIGUOUS STATES</a:t>
            </a:r>
          </a:p>
          <a:p>
            <a:pPr algn="ctr"/>
            <a:r>
              <a:rPr lang="en-US" sz="2400" kern="0" dirty="0">
                <a:solidFill>
                  <a:srgbClr val="EF7521"/>
                </a:solidFill>
                <a:latin typeface="Trebuchet MS"/>
                <a:sym typeface="Trebuchet MS" pitchFamily="-100" charset="0"/>
              </a:rPr>
              <a:t>AND THE DISTRICT OF </a:t>
            </a:r>
            <a:r>
              <a:rPr lang="en-US" sz="2400" kern="0" dirty="0" smtClean="0">
                <a:solidFill>
                  <a:srgbClr val="EF7521"/>
                </a:solidFill>
                <a:latin typeface="Trebuchet MS"/>
                <a:sym typeface="Trebuchet MS" pitchFamily="-100" charset="0"/>
              </a:rPr>
              <a:t>COLUMBIA</a:t>
            </a:r>
            <a:endParaRPr lang="en-US" sz="2400" kern="0" dirty="0">
              <a:solidFill>
                <a:srgbClr val="EF7521"/>
              </a:solidFill>
              <a:latin typeface="Trebuchet MS"/>
              <a:sym typeface="Trebuchet MS" pitchFamily="-100" charset="0"/>
            </a:endParaRPr>
          </a:p>
        </p:txBody>
      </p:sp>
    </p:spTree>
    <p:extLst>
      <p:ext uri="{BB962C8B-B14F-4D97-AF65-F5344CB8AC3E}">
        <p14:creationId xmlns:p14="http://schemas.microsoft.com/office/powerpoint/2010/main" val="2682619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52400"/>
            <a:ext cx="7715250" cy="878681"/>
          </a:xfrm>
        </p:spPr>
        <p:txBody>
          <a:bodyPr/>
          <a:lstStyle/>
          <a:p>
            <a:pPr eaLnBrk="1" fontAlgn="auto" hangingPunct="1">
              <a:spcAft>
                <a:spcPts val="0"/>
              </a:spcAft>
              <a:defRPr/>
            </a:pPr>
            <a:r>
              <a:rPr lang="en-US" dirty="0" smtClean="0"/>
              <a:t>Aging Issues</a:t>
            </a:r>
          </a:p>
        </p:txBody>
      </p:sp>
      <p:sp>
        <p:nvSpPr>
          <p:cNvPr id="40963" name="Rectangle 3"/>
          <p:cNvSpPr>
            <a:spLocks noGrp="1" noChangeArrowheads="1"/>
          </p:cNvSpPr>
          <p:nvPr>
            <p:ph idx="1"/>
          </p:nvPr>
        </p:nvSpPr>
        <p:spPr>
          <a:xfrm>
            <a:off x="457200" y="914400"/>
            <a:ext cx="7715250" cy="5105400"/>
          </a:xfrm>
        </p:spPr>
        <p:txBody>
          <a:bodyPr/>
          <a:lstStyle/>
          <a:p>
            <a:pPr eaLnBrk="1" hangingPunct="1">
              <a:lnSpc>
                <a:spcPct val="80000"/>
              </a:lnSpc>
            </a:pPr>
            <a:r>
              <a:rPr lang="en-US" altLang="en-US" sz="2800" dirty="0" smtClean="0"/>
              <a:t>Numbers</a:t>
            </a:r>
          </a:p>
          <a:p>
            <a:pPr lvl="1" eaLnBrk="1" hangingPunct="1">
              <a:lnSpc>
                <a:spcPct val="80000"/>
              </a:lnSpc>
            </a:pPr>
            <a:r>
              <a:rPr lang="en-US" altLang="en-US" sz="2400" dirty="0" smtClean="0"/>
              <a:t>Colorado has never had many older people </a:t>
            </a:r>
          </a:p>
          <a:p>
            <a:pPr lvl="2" eaLnBrk="1" hangingPunct="1">
              <a:lnSpc>
                <a:spcPct val="80000"/>
              </a:lnSpc>
            </a:pPr>
            <a:r>
              <a:rPr lang="en-US" altLang="en-US" sz="2000" dirty="0" smtClean="0"/>
              <a:t>4</a:t>
            </a:r>
            <a:r>
              <a:rPr lang="en-US" altLang="en-US" sz="2000" baseline="30000" dirty="0" smtClean="0"/>
              <a:t>th</a:t>
            </a:r>
            <a:r>
              <a:rPr lang="en-US" altLang="en-US" sz="2000" dirty="0" smtClean="0"/>
              <a:t> lowest in 65+ (2010 Census)</a:t>
            </a:r>
          </a:p>
          <a:p>
            <a:pPr lvl="2" eaLnBrk="1" hangingPunct="1">
              <a:lnSpc>
                <a:spcPct val="80000"/>
              </a:lnSpc>
            </a:pPr>
            <a:r>
              <a:rPr lang="en-US" altLang="en-US" sz="2000" dirty="0" smtClean="0"/>
              <a:t>Migrate in people primarily 20-40</a:t>
            </a:r>
          </a:p>
          <a:p>
            <a:pPr eaLnBrk="1" hangingPunct="1">
              <a:lnSpc>
                <a:spcPct val="80000"/>
              </a:lnSpc>
            </a:pPr>
            <a:r>
              <a:rPr lang="en-US" altLang="en-US" sz="2800" dirty="0" smtClean="0"/>
              <a:t>Economic Driver  - wealthier …. depends </a:t>
            </a:r>
          </a:p>
          <a:p>
            <a:pPr lvl="1">
              <a:lnSpc>
                <a:spcPct val="80000"/>
              </a:lnSpc>
            </a:pPr>
            <a:r>
              <a:rPr lang="en-US" altLang="en-US" sz="2400" dirty="0" smtClean="0"/>
              <a:t>Spending of people 65+ supported approximately 137,000 jobs in 2010. (.25 jobs per person 65+)</a:t>
            </a:r>
          </a:p>
          <a:p>
            <a:pPr lvl="1">
              <a:lnSpc>
                <a:spcPct val="80000"/>
              </a:lnSpc>
            </a:pPr>
            <a:r>
              <a:rPr lang="en-US" altLang="en-US" sz="2400" dirty="0" smtClean="0"/>
              <a:t>Forecast to support 346,000 by 2030</a:t>
            </a:r>
          </a:p>
          <a:p>
            <a:pPr lvl="1">
              <a:lnSpc>
                <a:spcPct val="80000"/>
              </a:lnSpc>
            </a:pPr>
            <a:r>
              <a:rPr lang="en-US" altLang="en-US" sz="2400" dirty="0" smtClean="0"/>
              <a:t>Impact on occupational mix</a:t>
            </a:r>
          </a:p>
          <a:p>
            <a:pPr lvl="2">
              <a:lnSpc>
                <a:spcPct val="80000"/>
              </a:lnSpc>
            </a:pPr>
            <a:r>
              <a:rPr lang="en-US" altLang="en-US" sz="2000" dirty="0" smtClean="0"/>
              <a:t>Health Services both high and low end</a:t>
            </a:r>
          </a:p>
          <a:p>
            <a:pPr lvl="1">
              <a:lnSpc>
                <a:spcPct val="80000"/>
              </a:lnSpc>
            </a:pPr>
            <a:r>
              <a:rPr lang="en-US" altLang="en-US" sz="2200" dirty="0" smtClean="0"/>
              <a:t>Health Services – est. .1 job per person 65+ (55,000 in 2010 growing to 124,500 in 2030)</a:t>
            </a:r>
          </a:p>
          <a:p>
            <a:pPr eaLnBrk="1" hangingPunct="1">
              <a:lnSpc>
                <a:spcPct val="80000"/>
              </a:lnSpc>
            </a:pPr>
            <a:endParaRPr lang="en-US" altLang="en-US" dirty="0" smtClean="0"/>
          </a:p>
          <a:p>
            <a:pPr lvl="2" eaLnBrk="1" hangingPunct="1">
              <a:lnSpc>
                <a:spcPct val="80000"/>
              </a:lnSpc>
              <a:buFontTx/>
              <a:buNone/>
            </a:pPr>
            <a:endParaRPr lang="en-US" altLang="en-US" sz="2000" dirty="0" smtClean="0"/>
          </a:p>
        </p:txBody>
      </p:sp>
    </p:spTree>
    <p:extLst>
      <p:ext uri="{BB962C8B-B14F-4D97-AF65-F5344CB8AC3E}">
        <p14:creationId xmlns:p14="http://schemas.microsoft.com/office/powerpoint/2010/main" val="78500660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91"/>
            <a:ext cx="7715250" cy="878681"/>
          </a:xfrm>
        </p:spPr>
        <p:txBody>
          <a:bodyPr/>
          <a:lstStyle/>
          <a:p>
            <a:r>
              <a:rPr lang="en-US" dirty="0" smtClean="0"/>
              <a:t>Forecasts - Trends</a:t>
            </a:r>
            <a:endParaRPr lang="en-US" dirty="0"/>
          </a:p>
        </p:txBody>
      </p:sp>
      <p:sp>
        <p:nvSpPr>
          <p:cNvPr id="3" name="Content Placeholder 2"/>
          <p:cNvSpPr>
            <a:spLocks noGrp="1"/>
          </p:cNvSpPr>
          <p:nvPr>
            <p:ph idx="1"/>
          </p:nvPr>
        </p:nvSpPr>
        <p:spPr>
          <a:xfrm>
            <a:off x="457646" y="762000"/>
            <a:ext cx="7715250" cy="5185173"/>
          </a:xfrm>
        </p:spPr>
        <p:txBody>
          <a:bodyPr/>
          <a:lstStyle/>
          <a:p>
            <a:r>
              <a:rPr lang="en-US" sz="3600" dirty="0"/>
              <a:t>Growth in race/ethnic diversity – especially at the young end.</a:t>
            </a:r>
          </a:p>
          <a:p>
            <a:r>
              <a:rPr lang="en-US" sz="3600" dirty="0"/>
              <a:t>Growth in Young and Aging</a:t>
            </a:r>
          </a:p>
          <a:p>
            <a:r>
              <a:rPr lang="en-US" sz="3600" dirty="0"/>
              <a:t>Growth in both high and low end service</a:t>
            </a:r>
          </a:p>
          <a:p>
            <a:r>
              <a:rPr lang="en-US" sz="3600" dirty="0"/>
              <a:t>Labor Force Changes</a:t>
            </a:r>
          </a:p>
          <a:p>
            <a:r>
              <a:rPr lang="en-US" sz="3600" dirty="0"/>
              <a:t>Income Challenges</a:t>
            </a:r>
          </a:p>
          <a:p>
            <a:r>
              <a:rPr lang="en-US" sz="3600" dirty="0"/>
              <a:t>Transition Decade</a:t>
            </a:r>
          </a:p>
          <a:p>
            <a:endParaRPr lang="en-US" sz="3600" dirty="0"/>
          </a:p>
        </p:txBody>
      </p:sp>
    </p:spTree>
    <p:extLst>
      <p:ext uri="{BB962C8B-B14F-4D97-AF65-F5344CB8AC3E}">
        <p14:creationId xmlns:p14="http://schemas.microsoft.com/office/powerpoint/2010/main" val="3654492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J:\GIS_MAIN\Map_PNG\HousingMaps\MedHomeValue.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126" y="-457200"/>
            <a:ext cx="9174126" cy="708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014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53" y="304800"/>
            <a:ext cx="8993625" cy="1447800"/>
          </a:xfrm>
        </p:spPr>
        <p:txBody>
          <a:bodyPr/>
          <a:lstStyle/>
          <a:p>
            <a:pPr algn="ctr"/>
            <a:r>
              <a:rPr lang="en-US" dirty="0" smtClean="0">
                <a:solidFill>
                  <a:schemeClr val="tx1"/>
                </a:solidFill>
              </a:rPr>
              <a:t>Share of labor force by age group</a:t>
            </a:r>
            <a:endParaRPr lang="en-US" dirty="0">
              <a:solidFill>
                <a:schemeClr val="tx1"/>
              </a:solidFill>
            </a:endParaRPr>
          </a:p>
        </p:txBody>
      </p:sp>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354" y="1905003"/>
            <a:ext cx="9017290"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867400" y="6488669"/>
            <a:ext cx="3189579" cy="369318"/>
          </a:xfrm>
          <a:prstGeom prst="rect">
            <a:avLst/>
          </a:prstGeom>
          <a:noFill/>
        </p:spPr>
        <p:txBody>
          <a:bodyPr wrap="square" lIns="91425" tIns="45713" rIns="91425" bIns="45713" rtlCol="0">
            <a:spAutoFit/>
          </a:bodyPr>
          <a:lstStyle/>
          <a:p>
            <a:r>
              <a:rPr lang="en-US" dirty="0" smtClean="0">
                <a:solidFill>
                  <a:schemeClr val="tx2"/>
                </a:solidFill>
                <a:latin typeface="+mn-lt"/>
              </a:rPr>
              <a:t>State Demography Office</a:t>
            </a:r>
            <a:endParaRPr lang="en-US" dirty="0">
              <a:solidFill>
                <a:schemeClr val="tx2"/>
              </a:solidFill>
              <a:latin typeface="+mn-lt"/>
            </a:endParaRPr>
          </a:p>
        </p:txBody>
      </p:sp>
    </p:spTree>
    <p:extLst>
      <p:ext uri="{BB962C8B-B14F-4D97-AF65-F5344CB8AC3E}">
        <p14:creationId xmlns:p14="http://schemas.microsoft.com/office/powerpoint/2010/main" val="23381852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524000"/>
            <a:ext cx="9089964" cy="4572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2"/>
          <p:cNvSpPr txBox="1">
            <a:spLocks noChangeArrowheads="1"/>
          </p:cNvSpPr>
          <p:nvPr/>
        </p:nvSpPr>
        <p:spPr bwMode="auto">
          <a:xfrm>
            <a:off x="6629400" y="6583363"/>
            <a:ext cx="2514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en-US" sz="1200" dirty="0"/>
              <a:t>Source: State Demography Office</a:t>
            </a:r>
          </a:p>
        </p:txBody>
      </p:sp>
      <p:sp>
        <p:nvSpPr>
          <p:cNvPr id="6" name="Title 1"/>
          <p:cNvSpPr>
            <a:spLocks noGrp="1"/>
          </p:cNvSpPr>
          <p:nvPr>
            <p:ph type="title"/>
          </p:nvPr>
        </p:nvSpPr>
        <p:spPr>
          <a:xfrm>
            <a:off x="343308" y="76200"/>
            <a:ext cx="8343492" cy="1219200"/>
          </a:xfrm>
        </p:spPr>
        <p:txBody>
          <a:bodyPr/>
          <a:lstStyle/>
          <a:p>
            <a:r>
              <a:rPr lang="en-US" sz="4000" dirty="0" smtClean="0">
                <a:solidFill>
                  <a:srgbClr val="EF7521"/>
                </a:solidFill>
              </a:rPr>
              <a:t>Growth in “leavers” will create more demand for workers</a:t>
            </a:r>
            <a:endParaRPr lang="en-US" sz="4000" dirty="0">
              <a:solidFill>
                <a:srgbClr val="EF7521"/>
              </a:solidFill>
            </a:endParaRPr>
          </a:p>
        </p:txBody>
      </p:sp>
    </p:spTree>
    <p:extLst>
      <p:ext uri="{BB962C8B-B14F-4D97-AF65-F5344CB8AC3E}">
        <p14:creationId xmlns:p14="http://schemas.microsoft.com/office/powerpoint/2010/main" val="35649011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J:\GIS_MAIN\Map_PNG\Cost of Living\MedHomeVal_USA_09_13.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3400" y="581890"/>
            <a:ext cx="7848600" cy="60648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43910" y="12405"/>
            <a:ext cx="8229600" cy="990600"/>
          </a:xfrm>
        </p:spPr>
        <p:txBody>
          <a:bodyPr/>
          <a:lstStyle/>
          <a:p>
            <a:r>
              <a:rPr lang="en-US" dirty="0" smtClean="0">
                <a:solidFill>
                  <a:srgbClr val="EF7521"/>
                </a:solidFill>
              </a:rPr>
              <a:t>Median Home Value</a:t>
            </a:r>
            <a:endParaRPr lang="en-US" dirty="0">
              <a:solidFill>
                <a:srgbClr val="EF7521"/>
              </a:solidFill>
            </a:endParaRPr>
          </a:p>
        </p:txBody>
      </p:sp>
    </p:spTree>
    <p:extLst>
      <p:ext uri="{BB962C8B-B14F-4D97-AF65-F5344CB8AC3E}">
        <p14:creationId xmlns:p14="http://schemas.microsoft.com/office/powerpoint/2010/main" val="2783375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0272" y="0"/>
            <a:ext cx="8285163" cy="602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V="1">
            <a:off x="3962400" y="1447800"/>
            <a:ext cx="0" cy="4495800"/>
          </a:xfrm>
          <a:prstGeom prst="line">
            <a:avLst/>
          </a:prstGeom>
          <a:ln w="19050">
            <a:solidFill>
              <a:schemeClr val="accent1"/>
            </a:solidFill>
            <a:prstDash val="dash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6934200" y="1447800"/>
            <a:ext cx="0" cy="4495800"/>
          </a:xfrm>
          <a:prstGeom prst="line">
            <a:avLst/>
          </a:prstGeom>
          <a:ln w="15875">
            <a:solidFill>
              <a:schemeClr val="accent1"/>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096040" y="5123502"/>
            <a:ext cx="23622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267200" y="5137679"/>
            <a:ext cx="23622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65335" y="5168597"/>
            <a:ext cx="12954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00200" y="4740938"/>
            <a:ext cx="1600200" cy="369332"/>
          </a:xfrm>
          <a:prstGeom prst="rect">
            <a:avLst/>
          </a:prstGeom>
          <a:noFill/>
        </p:spPr>
        <p:txBody>
          <a:bodyPr wrap="square" rtlCol="0">
            <a:spAutoFit/>
          </a:bodyPr>
          <a:lstStyle/>
          <a:p>
            <a:r>
              <a:rPr lang="en-US" dirty="0" smtClean="0">
                <a:solidFill>
                  <a:schemeClr val="accent1"/>
                </a:solidFill>
              </a:rPr>
              <a:t>1990-2010</a:t>
            </a:r>
            <a:endParaRPr lang="en-US" dirty="0">
              <a:solidFill>
                <a:schemeClr val="accent1"/>
              </a:solidFill>
            </a:endParaRPr>
          </a:p>
        </p:txBody>
      </p:sp>
      <p:sp>
        <p:nvSpPr>
          <p:cNvPr id="14" name="TextBox 13"/>
          <p:cNvSpPr txBox="1"/>
          <p:nvPr/>
        </p:nvSpPr>
        <p:spPr>
          <a:xfrm>
            <a:off x="4781107" y="4724899"/>
            <a:ext cx="1600200" cy="369332"/>
          </a:xfrm>
          <a:prstGeom prst="rect">
            <a:avLst/>
          </a:prstGeom>
          <a:noFill/>
        </p:spPr>
        <p:txBody>
          <a:bodyPr wrap="square" rtlCol="0">
            <a:spAutoFit/>
          </a:bodyPr>
          <a:lstStyle/>
          <a:p>
            <a:r>
              <a:rPr lang="en-US" dirty="0" smtClean="0">
                <a:solidFill>
                  <a:schemeClr val="accent1"/>
                </a:solidFill>
              </a:rPr>
              <a:t>2010-2030</a:t>
            </a:r>
            <a:endParaRPr lang="en-US" dirty="0">
              <a:solidFill>
                <a:schemeClr val="accent1"/>
              </a:solidFill>
            </a:endParaRPr>
          </a:p>
        </p:txBody>
      </p:sp>
      <p:sp>
        <p:nvSpPr>
          <p:cNvPr id="15" name="TextBox 14"/>
          <p:cNvSpPr txBox="1"/>
          <p:nvPr/>
        </p:nvSpPr>
        <p:spPr>
          <a:xfrm>
            <a:off x="6912935" y="4709993"/>
            <a:ext cx="1600200" cy="369332"/>
          </a:xfrm>
          <a:prstGeom prst="rect">
            <a:avLst/>
          </a:prstGeom>
          <a:noFill/>
        </p:spPr>
        <p:txBody>
          <a:bodyPr wrap="square" rtlCol="0">
            <a:spAutoFit/>
          </a:bodyPr>
          <a:lstStyle/>
          <a:p>
            <a:r>
              <a:rPr lang="en-US" dirty="0">
                <a:solidFill>
                  <a:schemeClr val="accent1"/>
                </a:solidFill>
              </a:rPr>
              <a:t> </a:t>
            </a:r>
            <a:r>
              <a:rPr lang="en-US" dirty="0" smtClean="0">
                <a:solidFill>
                  <a:schemeClr val="accent1"/>
                </a:solidFill>
              </a:rPr>
              <a:t>     2030+</a:t>
            </a:r>
          </a:p>
        </p:txBody>
      </p:sp>
      <p:sp>
        <p:nvSpPr>
          <p:cNvPr id="12" name="Text Box 2"/>
          <p:cNvSpPr txBox="1">
            <a:spLocks noChangeArrowheads="1"/>
          </p:cNvSpPr>
          <p:nvPr/>
        </p:nvSpPr>
        <p:spPr bwMode="auto">
          <a:xfrm>
            <a:off x="6629400" y="6583363"/>
            <a:ext cx="2514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en-US" sz="1200" dirty="0"/>
              <a:t>Source: State Demography Office</a:t>
            </a:r>
          </a:p>
        </p:txBody>
      </p:sp>
    </p:spTree>
    <p:extLst>
      <p:ext uri="{BB962C8B-B14F-4D97-AF65-F5344CB8AC3E}">
        <p14:creationId xmlns:p14="http://schemas.microsoft.com/office/powerpoint/2010/main" val="721274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077200" cy="889000"/>
          </a:xfrm>
        </p:spPr>
        <p:txBody>
          <a:bodyPr>
            <a:normAutofit/>
          </a:bodyPr>
          <a:lstStyle/>
          <a:p>
            <a:pPr algn="ctr"/>
            <a:r>
              <a:rPr lang="en-US" dirty="0" smtClean="0">
                <a:solidFill>
                  <a:srgbClr val="EF7521"/>
                </a:solidFill>
              </a:rPr>
              <a:t>Big Picture Population Change </a:t>
            </a:r>
            <a:endParaRPr lang="en-US" dirty="0">
              <a:solidFill>
                <a:srgbClr val="EF7521"/>
              </a:solidFill>
            </a:endParaRPr>
          </a:p>
        </p:txBody>
      </p:sp>
      <p:sp>
        <p:nvSpPr>
          <p:cNvPr id="3" name="Content Placeholder 2"/>
          <p:cNvSpPr>
            <a:spLocks noGrp="1"/>
          </p:cNvSpPr>
          <p:nvPr>
            <p:ph idx="1"/>
          </p:nvPr>
        </p:nvSpPr>
        <p:spPr>
          <a:xfrm>
            <a:off x="457200" y="1066800"/>
            <a:ext cx="7715250" cy="4876800"/>
          </a:xfrm>
        </p:spPr>
        <p:txBody>
          <a:bodyPr/>
          <a:lstStyle/>
          <a:p>
            <a:pPr marL="457130" indent="-457130">
              <a:lnSpc>
                <a:spcPct val="150000"/>
              </a:lnSpc>
              <a:spcBef>
                <a:spcPts val="1200"/>
              </a:spcBef>
              <a:buFont typeface="Arial" panose="020B0604020202020204" pitchFamily="34" charset="0"/>
              <a:buChar char="•"/>
            </a:pPr>
            <a:r>
              <a:rPr lang="en-US" sz="2800" dirty="0" smtClean="0">
                <a:solidFill>
                  <a:schemeClr val="bg2"/>
                </a:solidFill>
              </a:rPr>
              <a:t>US 2015 </a:t>
            </a:r>
            <a:r>
              <a:rPr lang="en-US" sz="2800" dirty="0">
                <a:solidFill>
                  <a:schemeClr val="bg2"/>
                </a:solidFill>
              </a:rPr>
              <a:t>– </a:t>
            </a:r>
            <a:r>
              <a:rPr lang="en-US" sz="2800" dirty="0" smtClean="0">
                <a:solidFill>
                  <a:schemeClr val="bg2"/>
                </a:solidFill>
              </a:rPr>
              <a:t>321 </a:t>
            </a:r>
            <a:r>
              <a:rPr lang="en-US" sz="2800" dirty="0">
                <a:solidFill>
                  <a:schemeClr val="bg2"/>
                </a:solidFill>
              </a:rPr>
              <a:t>million, + </a:t>
            </a:r>
            <a:r>
              <a:rPr lang="en-US" sz="2800" dirty="0" smtClean="0">
                <a:solidFill>
                  <a:schemeClr val="bg2"/>
                </a:solidFill>
              </a:rPr>
              <a:t>2.5 </a:t>
            </a:r>
            <a:r>
              <a:rPr lang="en-US" sz="2800" dirty="0">
                <a:solidFill>
                  <a:schemeClr val="bg2"/>
                </a:solidFill>
              </a:rPr>
              <a:t>million </a:t>
            </a:r>
            <a:r>
              <a:rPr lang="en-US" sz="2800" dirty="0" smtClean="0">
                <a:solidFill>
                  <a:schemeClr val="bg2"/>
                </a:solidFill>
              </a:rPr>
              <a:t>or 0.8%</a:t>
            </a:r>
          </a:p>
          <a:p>
            <a:pPr marL="457130" indent="-457130">
              <a:lnSpc>
                <a:spcPct val="150000"/>
              </a:lnSpc>
              <a:spcBef>
                <a:spcPts val="1200"/>
              </a:spcBef>
              <a:buFont typeface="Arial" panose="020B0604020202020204" pitchFamily="34" charset="0"/>
              <a:buChar char="•"/>
            </a:pPr>
            <a:r>
              <a:rPr lang="en-US" sz="2800" dirty="0" smtClean="0">
                <a:solidFill>
                  <a:schemeClr val="bg2"/>
                </a:solidFill>
              </a:rPr>
              <a:t>Colorado 2015- </a:t>
            </a:r>
            <a:r>
              <a:rPr lang="en-US" sz="2800" dirty="0" smtClean="0">
                <a:solidFill>
                  <a:schemeClr val="bg2"/>
                </a:solidFill>
              </a:rPr>
              <a:t>5,456,574</a:t>
            </a:r>
            <a:endParaRPr lang="en-US" sz="2800" dirty="0">
              <a:solidFill>
                <a:schemeClr val="bg2"/>
              </a:solidFill>
            </a:endParaRPr>
          </a:p>
          <a:p>
            <a:pPr marL="457130" indent="-457130">
              <a:lnSpc>
                <a:spcPct val="150000"/>
              </a:lnSpc>
              <a:spcBef>
                <a:spcPts val="1200"/>
              </a:spcBef>
              <a:buFont typeface="Arial" panose="020B0604020202020204" pitchFamily="34" charset="0"/>
              <a:buChar char="•"/>
            </a:pPr>
            <a:r>
              <a:rPr lang="en-US" sz="2800" dirty="0" smtClean="0">
                <a:solidFill>
                  <a:schemeClr val="bg2"/>
                </a:solidFill>
              </a:rPr>
              <a:t>2</a:t>
            </a:r>
            <a:r>
              <a:rPr lang="en-US" sz="2800" baseline="30000" dirty="0" smtClean="0">
                <a:solidFill>
                  <a:schemeClr val="bg2"/>
                </a:solidFill>
              </a:rPr>
              <a:t>nd</a:t>
            </a:r>
            <a:r>
              <a:rPr lang="en-US" sz="2800" dirty="0" smtClean="0">
                <a:solidFill>
                  <a:schemeClr val="bg2"/>
                </a:solidFill>
              </a:rPr>
              <a:t> fastest growth at </a:t>
            </a:r>
            <a:r>
              <a:rPr lang="en-US" sz="2800" b="1" dirty="0" smtClean="0">
                <a:solidFill>
                  <a:schemeClr val="bg2"/>
                </a:solidFill>
              </a:rPr>
              <a:t>1.9%</a:t>
            </a:r>
            <a:r>
              <a:rPr lang="en-US" sz="2800" dirty="0" smtClean="0">
                <a:solidFill>
                  <a:schemeClr val="bg2"/>
                </a:solidFill>
              </a:rPr>
              <a:t> </a:t>
            </a:r>
            <a:endParaRPr lang="en-US" sz="2800" dirty="0">
              <a:solidFill>
                <a:schemeClr val="bg2"/>
              </a:solidFill>
            </a:endParaRPr>
          </a:p>
          <a:p>
            <a:pPr marL="457130" indent="-457130">
              <a:lnSpc>
                <a:spcPct val="150000"/>
              </a:lnSpc>
              <a:spcBef>
                <a:spcPts val="1200"/>
              </a:spcBef>
              <a:buFont typeface="Arial" panose="020B0604020202020204" pitchFamily="34" charset="0"/>
              <a:buChar char="•"/>
            </a:pPr>
            <a:r>
              <a:rPr lang="en-US" sz="2800" dirty="0">
                <a:solidFill>
                  <a:schemeClr val="bg2"/>
                </a:solidFill>
              </a:rPr>
              <a:t>8</a:t>
            </a:r>
            <a:r>
              <a:rPr lang="en-US" sz="2800" baseline="30000" dirty="0" smtClean="0">
                <a:solidFill>
                  <a:schemeClr val="bg2"/>
                </a:solidFill>
              </a:rPr>
              <a:t>th</a:t>
            </a:r>
            <a:r>
              <a:rPr lang="en-US" sz="2800" dirty="0" smtClean="0">
                <a:solidFill>
                  <a:schemeClr val="bg2"/>
                </a:solidFill>
              </a:rPr>
              <a:t> largest absolute change adding </a:t>
            </a:r>
            <a:r>
              <a:rPr lang="en-US" sz="2800" b="1" dirty="0" smtClean="0">
                <a:solidFill>
                  <a:schemeClr val="bg2"/>
                </a:solidFill>
              </a:rPr>
              <a:t>100,986</a:t>
            </a:r>
          </a:p>
          <a:p>
            <a:pPr marL="457130" indent="-457130">
              <a:spcBef>
                <a:spcPts val="1200"/>
              </a:spcBef>
              <a:buFont typeface="Arial" panose="020B0604020202020204" pitchFamily="34" charset="0"/>
              <a:buChar char="•"/>
            </a:pPr>
            <a:r>
              <a:rPr lang="en-US" sz="2800" dirty="0" smtClean="0">
                <a:solidFill>
                  <a:schemeClr val="bg2"/>
                </a:solidFill>
              </a:rPr>
              <a:t>Douglas 2014: 314,592 (+</a:t>
            </a:r>
            <a:r>
              <a:rPr lang="en-US" sz="2800" dirty="0" smtClean="0">
                <a:solidFill>
                  <a:schemeClr val="bg2"/>
                </a:solidFill>
              </a:rPr>
              <a:t>2.3%)</a:t>
            </a:r>
          </a:p>
          <a:p>
            <a:pPr marL="457130" indent="-457130">
              <a:spcBef>
                <a:spcPts val="1200"/>
              </a:spcBef>
              <a:buFont typeface="Arial" panose="020B0604020202020204" pitchFamily="34" charset="0"/>
              <a:buChar char="•"/>
            </a:pPr>
            <a:r>
              <a:rPr lang="en-US" sz="2800" dirty="0" smtClean="0">
                <a:solidFill>
                  <a:schemeClr val="bg2"/>
                </a:solidFill>
              </a:rPr>
              <a:t>Castle Rock 2014 – 54,364 (+2.8%)</a:t>
            </a:r>
            <a:endParaRPr lang="en-US" sz="2800" dirty="0">
              <a:solidFill>
                <a:schemeClr val="bg2"/>
              </a:solidFill>
            </a:endParaRPr>
          </a:p>
          <a:p>
            <a:pPr marL="457130" indent="-457130">
              <a:lnSpc>
                <a:spcPct val="150000"/>
              </a:lnSpc>
              <a:spcBef>
                <a:spcPts val="1200"/>
              </a:spcBef>
              <a:buFont typeface="Arial" panose="020B0604020202020204" pitchFamily="34" charset="0"/>
              <a:buChar char="•"/>
            </a:pPr>
            <a:r>
              <a:rPr lang="en-US" sz="2800" dirty="0" smtClean="0">
                <a:solidFill>
                  <a:schemeClr val="bg2"/>
                </a:solidFill>
              </a:rPr>
              <a:t>Growth Varies Across the State</a:t>
            </a:r>
            <a:endParaRPr lang="en-US" sz="3200" dirty="0"/>
          </a:p>
          <a:p>
            <a:endParaRPr lang="en-US" sz="3200" dirty="0"/>
          </a:p>
        </p:txBody>
      </p:sp>
    </p:spTree>
    <p:extLst>
      <p:ext uri="{BB962C8B-B14F-4D97-AF65-F5344CB8AC3E}">
        <p14:creationId xmlns:p14="http://schemas.microsoft.com/office/powerpoint/2010/main" val="2758008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70" y="1143000"/>
            <a:ext cx="8818411" cy="495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304800"/>
            <a:ext cx="8229600" cy="990600"/>
          </a:xfrm>
        </p:spPr>
        <p:txBody>
          <a:bodyPr>
            <a:normAutofit/>
          </a:bodyPr>
          <a:lstStyle/>
          <a:p>
            <a:r>
              <a:rPr lang="en-US" sz="3200" dirty="0" smtClean="0">
                <a:solidFill>
                  <a:schemeClr val="tx1"/>
                </a:solidFill>
              </a:rPr>
              <a:t>Colorado labor force change 1970-2040</a:t>
            </a:r>
            <a:endParaRPr lang="en-US" sz="3200" dirty="0">
              <a:solidFill>
                <a:schemeClr val="tx1"/>
              </a:solidFill>
            </a:endParaRPr>
          </a:p>
        </p:txBody>
      </p:sp>
    </p:spTree>
    <p:extLst>
      <p:ext uri="{BB962C8B-B14F-4D97-AF65-F5344CB8AC3E}">
        <p14:creationId xmlns:p14="http://schemas.microsoft.com/office/powerpoint/2010/main" val="23227158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304800" y="76200"/>
            <a:ext cx="8839200" cy="685800"/>
          </a:xfrm>
          <a:prstGeom prst="rect">
            <a:avLst/>
          </a:prstGeom>
        </p:spPr>
        <p:txBody>
          <a:bodyPr>
            <a:normAutofit/>
          </a:bodyPr>
          <a:lstStyle/>
          <a:p>
            <a:r>
              <a:rPr lang="en-US" sz="3600" dirty="0" smtClean="0">
                <a:solidFill>
                  <a:srgbClr val="EF7521"/>
                </a:solidFill>
              </a:rPr>
              <a:t>Aging and Public Finance</a:t>
            </a:r>
            <a:endParaRPr lang="en-US" sz="3600" dirty="0" smtClean="0"/>
          </a:p>
        </p:txBody>
      </p:sp>
      <p:sp>
        <p:nvSpPr>
          <p:cNvPr id="150531" name="Rectangle 3"/>
          <p:cNvSpPr>
            <a:spLocks noGrp="1" noChangeArrowheads="1"/>
          </p:cNvSpPr>
          <p:nvPr>
            <p:ph type="body" idx="4294967295"/>
          </p:nvPr>
        </p:nvSpPr>
        <p:spPr>
          <a:xfrm>
            <a:off x="0" y="838200"/>
            <a:ext cx="8382000" cy="5410200"/>
          </a:xfrm>
          <a:prstGeom prst="rect">
            <a:avLst/>
          </a:prstGeom>
        </p:spPr>
        <p:txBody>
          <a:bodyPr>
            <a:normAutofit/>
          </a:bodyPr>
          <a:lstStyle/>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Ratio of 65+ per 20-64 year olds in CO</a:t>
            </a:r>
          </a:p>
          <a:p>
            <a:pPr marL="457200" lvl="1" indent="-182563" defTabSz="914400">
              <a:lnSpc>
                <a:spcPct val="80000"/>
              </a:lnSpc>
              <a:spcBef>
                <a:spcPct val="20000"/>
              </a:spcBef>
              <a:buClr>
                <a:srgbClr val="93A299"/>
              </a:buClr>
              <a:buSzPct val="85000"/>
              <a:buFont typeface="Arial" charset="0"/>
              <a:buChar char="•"/>
            </a:pPr>
            <a:r>
              <a:rPr lang="en-US" sz="2400" kern="1200" dirty="0">
                <a:solidFill>
                  <a:srgbClr val="292934"/>
                </a:solidFill>
                <a:latin typeface="Arial"/>
              </a:rPr>
              <a:t>Becoming more “normal”</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End of the “demographic dividend”</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Public Finance – change in revenue and expenditures. </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Income tax – downward pressure</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Sales tax – downward pressure</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Property tax – downward pressure</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Health services – increasing</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Medicaid – increasing</a:t>
            </a:r>
          </a:p>
          <a:p>
            <a:pPr marL="182563" lvl="0" indent="-182563" defTabSz="914400">
              <a:lnSpc>
                <a:spcPct val="80000"/>
              </a:lnSpc>
              <a:spcBef>
                <a:spcPct val="20000"/>
              </a:spcBef>
              <a:buClr>
                <a:srgbClr val="93A299"/>
              </a:buClr>
              <a:buSzPct val="85000"/>
              <a:buFont typeface="Arial" charset="0"/>
              <a:buChar char="•"/>
            </a:pPr>
            <a:endParaRPr lang="en-US" sz="2800" kern="1200" dirty="0">
              <a:solidFill>
                <a:srgbClr val="292934"/>
              </a:solidFill>
              <a:latin typeface="Arial"/>
            </a:endParaRPr>
          </a:p>
          <a:p>
            <a:pPr marL="0" lvl="0" indent="0" defTabSz="914400">
              <a:lnSpc>
                <a:spcPct val="80000"/>
              </a:lnSpc>
              <a:spcBef>
                <a:spcPct val="20000"/>
              </a:spcBef>
              <a:buClr>
                <a:srgbClr val="93A299"/>
              </a:buClr>
              <a:buSzPct val="85000"/>
            </a:pPr>
            <a:r>
              <a:rPr lang="en-US" sz="2800" kern="1200" dirty="0">
                <a:solidFill>
                  <a:srgbClr val="D2533C"/>
                </a:solidFill>
                <a:latin typeface="Arial"/>
              </a:rPr>
              <a:t>Transition</a:t>
            </a:r>
          </a:p>
          <a:p>
            <a:pPr>
              <a:lnSpc>
                <a:spcPct val="80000"/>
              </a:lnSpc>
            </a:pPr>
            <a:endParaRPr lang="en-US" sz="2800" dirty="0">
              <a:solidFill>
                <a:schemeClr val="tx2"/>
              </a:solidFill>
            </a:endParaRPr>
          </a:p>
        </p:txBody>
      </p:sp>
    </p:spTree>
    <p:extLst>
      <p:ext uri="{BB962C8B-B14F-4D97-AF65-F5344CB8AC3E}">
        <p14:creationId xmlns:p14="http://schemas.microsoft.com/office/powerpoint/2010/main" val="33257434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53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053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05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05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053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0531">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05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1788" y="152400"/>
            <a:ext cx="8480425" cy="591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2990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4"/>
          <p:cNvSpPr txBox="1">
            <a:spLocks noChangeArrowheads="1"/>
          </p:cNvSpPr>
          <p:nvPr/>
        </p:nvSpPr>
        <p:spPr bwMode="auto">
          <a:xfrm>
            <a:off x="1296286" y="5879805"/>
            <a:ext cx="640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r" eaLnBrk="0" fontAlgn="base" hangingPunct="0">
              <a:spcBef>
                <a:spcPct val="0"/>
              </a:spcBef>
              <a:spcAft>
                <a:spcPct val="0"/>
              </a:spcAft>
              <a:defRPr sz="2000">
                <a:solidFill>
                  <a:schemeClr val="tx1"/>
                </a:solidFill>
                <a:latin typeface="Arial" charset="0"/>
              </a:defRPr>
            </a:lvl6pPr>
            <a:lvl7pPr marL="2971800" indent="-228600" algn="r" eaLnBrk="0" fontAlgn="base" hangingPunct="0">
              <a:spcBef>
                <a:spcPct val="0"/>
              </a:spcBef>
              <a:spcAft>
                <a:spcPct val="0"/>
              </a:spcAft>
              <a:defRPr sz="2000">
                <a:solidFill>
                  <a:schemeClr val="tx1"/>
                </a:solidFill>
                <a:latin typeface="Arial" charset="0"/>
              </a:defRPr>
            </a:lvl7pPr>
            <a:lvl8pPr marL="3429000" indent="-228600" algn="r" eaLnBrk="0" fontAlgn="base" hangingPunct="0">
              <a:spcBef>
                <a:spcPct val="0"/>
              </a:spcBef>
              <a:spcAft>
                <a:spcPct val="0"/>
              </a:spcAft>
              <a:defRPr sz="2000">
                <a:solidFill>
                  <a:schemeClr val="tx1"/>
                </a:solidFill>
                <a:latin typeface="Arial" charset="0"/>
              </a:defRPr>
            </a:lvl8pPr>
            <a:lvl9pPr marL="3886200" indent="-228600" algn="r" eaLnBrk="0" fontAlgn="base" hangingPunct="0">
              <a:spcBef>
                <a:spcPct val="0"/>
              </a:spcBef>
              <a:spcAft>
                <a:spcPct val="0"/>
              </a:spcAft>
              <a:defRPr sz="2000">
                <a:solidFill>
                  <a:schemeClr val="tx1"/>
                </a:solidFill>
                <a:latin typeface="Arial" charset="0"/>
              </a:defRPr>
            </a:lvl9pPr>
          </a:lstStyle>
          <a:p>
            <a:pPr algn="l" eaLnBrk="1" hangingPunct="1">
              <a:spcBef>
                <a:spcPct val="50000"/>
              </a:spcBef>
            </a:pPr>
            <a:r>
              <a:rPr lang="en-US" sz="1400" dirty="0"/>
              <a:t>Source: Bureau of Labor Statistics </a:t>
            </a:r>
            <a:r>
              <a:rPr lang="en-US" sz="1400" dirty="0" smtClean="0"/>
              <a:t>2011 Annual Average</a:t>
            </a:r>
            <a:endParaRPr lang="en-US" sz="1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3223" y="76200"/>
            <a:ext cx="8346926"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0" y="1600200"/>
            <a:ext cx="1752600" cy="1938992"/>
          </a:xfrm>
          <a:prstGeom prst="rect">
            <a:avLst/>
          </a:prstGeom>
          <a:noFill/>
        </p:spPr>
        <p:txBody>
          <a:bodyPr wrap="square" rtlCol="0">
            <a:spAutoFit/>
          </a:bodyPr>
          <a:lstStyle/>
          <a:p>
            <a:r>
              <a:rPr lang="en-US" dirty="0" smtClean="0"/>
              <a:t>Labor Force 16-34 is 35% of the labor force yet 50% of the unemployed</a:t>
            </a:r>
            <a:endParaRPr lang="en-US" dirty="0"/>
          </a:p>
        </p:txBody>
      </p:sp>
    </p:spTree>
    <p:extLst>
      <p:ext uri="{BB962C8B-B14F-4D97-AF65-F5344CB8AC3E}">
        <p14:creationId xmlns:p14="http://schemas.microsoft.com/office/powerpoint/2010/main" val="16785617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9000" y="6386530"/>
            <a:ext cx="5486399" cy="307777"/>
          </a:xfrm>
          <a:prstGeom prst="rect">
            <a:avLst/>
          </a:prstGeom>
          <a:noFill/>
        </p:spPr>
        <p:txBody>
          <a:bodyPr wrap="square" rtlCol="0">
            <a:spAutoFit/>
          </a:bodyPr>
          <a:lstStyle/>
          <a:p>
            <a:r>
              <a:rPr lang="en-US" sz="1400" b="1" dirty="0" smtClean="0">
                <a:solidFill>
                  <a:schemeClr val="bg1"/>
                </a:solidFill>
                <a:latin typeface="Arial Narrow" pitchFamily="34" charset="0"/>
              </a:rPr>
              <a:t>Source: Bureau of Labor Statistics Consumer Expenditure Survey (2011-12</a:t>
            </a:r>
            <a:r>
              <a:rPr lang="en-US" sz="1300" dirty="0" smtClean="0">
                <a:solidFill>
                  <a:schemeClr val="bg1"/>
                </a:solidFill>
                <a:latin typeface="Arial Narrow" pitchFamily="34" charset="0"/>
              </a:rPr>
              <a:t>)</a:t>
            </a:r>
            <a:endParaRPr lang="en-US" sz="1300" dirty="0">
              <a:solidFill>
                <a:schemeClr val="bg1"/>
              </a:solidFill>
              <a:latin typeface="Arial Narrow" pitchFamily="34" charset="0"/>
            </a:endParaRPr>
          </a:p>
        </p:txBody>
      </p:sp>
      <p:pic>
        <p:nvPicPr>
          <p:cNvPr id="102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65105"/>
            <a:ext cx="8077199" cy="57594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34773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6200"/>
            <a:ext cx="8106140" cy="578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81400" y="6386530"/>
            <a:ext cx="5486399" cy="307777"/>
          </a:xfrm>
          <a:prstGeom prst="rect">
            <a:avLst/>
          </a:prstGeom>
          <a:noFill/>
        </p:spPr>
        <p:txBody>
          <a:bodyPr wrap="square" rtlCol="0">
            <a:spAutoFit/>
          </a:bodyPr>
          <a:lstStyle/>
          <a:p>
            <a:r>
              <a:rPr lang="en-US" sz="1400" b="1" dirty="0" smtClean="0">
                <a:solidFill>
                  <a:schemeClr val="bg1"/>
                </a:solidFill>
                <a:latin typeface="Arial Narrow" pitchFamily="34" charset="0"/>
              </a:rPr>
              <a:t>Source: Bureau of Labor Statistics Consumer Expenditure Survey (2011-12</a:t>
            </a:r>
            <a:r>
              <a:rPr lang="en-US" sz="1300" dirty="0" smtClean="0">
                <a:solidFill>
                  <a:schemeClr val="bg1"/>
                </a:solidFill>
                <a:latin typeface="Arial Narrow" pitchFamily="34" charset="0"/>
              </a:rPr>
              <a:t>)</a:t>
            </a:r>
            <a:endParaRPr lang="en-US" sz="1300" dirty="0">
              <a:solidFill>
                <a:schemeClr val="bg1"/>
              </a:solidFill>
              <a:latin typeface="Arial Narrow" pitchFamily="34" charset="0"/>
            </a:endParaRPr>
          </a:p>
        </p:txBody>
      </p:sp>
    </p:spTree>
    <p:extLst>
      <p:ext uri="{BB962C8B-B14F-4D97-AF65-F5344CB8AC3E}">
        <p14:creationId xmlns:p14="http://schemas.microsoft.com/office/powerpoint/2010/main" val="22347724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 y="76200"/>
            <a:ext cx="865109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2"/>
          <p:cNvSpPr txBox="1">
            <a:spLocks noChangeArrowheads="1"/>
          </p:cNvSpPr>
          <p:nvPr/>
        </p:nvSpPr>
        <p:spPr bwMode="auto">
          <a:xfrm>
            <a:off x="6629400" y="6583363"/>
            <a:ext cx="2514600" cy="274637"/>
          </a:xfrm>
          <a:prstGeom prst="rect">
            <a:avLst/>
          </a:prstGeom>
          <a:solidFill>
            <a:schemeClr val="bg1"/>
          </a:solidFill>
          <a:ln>
            <a:noFill/>
          </a:ln>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en-US" sz="1200" b="1" dirty="0" smtClean="0">
                <a:solidFill>
                  <a:srgbClr val="4A535D"/>
                </a:solidFill>
              </a:rPr>
              <a:t>Source ACS 2012 1 </a:t>
            </a:r>
            <a:r>
              <a:rPr lang="en-US" altLang="en-US" sz="1200" b="1" dirty="0" err="1" smtClean="0">
                <a:solidFill>
                  <a:srgbClr val="4A535D"/>
                </a:solidFill>
              </a:rPr>
              <a:t>yr</a:t>
            </a:r>
            <a:r>
              <a:rPr lang="en-US" altLang="en-US" sz="1200" b="1" dirty="0" smtClean="0">
                <a:solidFill>
                  <a:srgbClr val="4A535D"/>
                </a:solidFill>
              </a:rPr>
              <a:t> PUMS</a:t>
            </a:r>
            <a:endParaRPr lang="en-US" altLang="en-US" sz="1200" b="1" dirty="0">
              <a:solidFill>
                <a:srgbClr val="4A535D"/>
              </a:solidFill>
            </a:endParaRPr>
          </a:p>
        </p:txBody>
      </p:sp>
    </p:spTree>
    <p:extLst>
      <p:ext uri="{BB962C8B-B14F-4D97-AF65-F5344CB8AC3E}">
        <p14:creationId xmlns:p14="http://schemas.microsoft.com/office/powerpoint/2010/main" val="1274101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J:\GIS_MAIN\Map_PNG\Population\TtlChg1014.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3657" y="0"/>
            <a:ext cx="88766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400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J:\Presentations\Charts or Graphs\CastleRockEDC_2015\castlerock_pop_2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50" y="457200"/>
            <a:ext cx="899795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492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Presentations\Charts or Graphs\CastleRockEDC_2015\douglas_pop_tre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49" y="685800"/>
            <a:ext cx="8997951"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194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Estimates\Tables\FinalTables_v2014\DatabaseUpdateTables\migby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04800"/>
            <a:ext cx="8997951" cy="5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42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OLAUser.DOLA\Downloads\douglas_mig_20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611" y="609600"/>
            <a:ext cx="8763989"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077966"/>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0.xml><?xml version="1.0" encoding="utf-8"?>
<a:theme xmlns:a="http://schemas.openxmlformats.org/drawingml/2006/main" name="10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1.xml><?xml version="1.0" encoding="utf-8"?>
<a:theme xmlns:a="http://schemas.openxmlformats.org/drawingml/2006/main" name="15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2.xml><?xml version="1.0" encoding="utf-8"?>
<a:theme xmlns:a="http://schemas.openxmlformats.org/drawingml/2006/main" name="9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3.xml><?xml version="1.0" encoding="utf-8"?>
<a:theme xmlns:a="http://schemas.openxmlformats.org/drawingml/2006/main" name="11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4.xml><?xml version="1.0" encoding="utf-8"?>
<a:theme xmlns:a="http://schemas.openxmlformats.org/drawingml/2006/main" name="12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5.xml><?xml version="1.0" encoding="utf-8"?>
<a:theme xmlns:a="http://schemas.openxmlformats.org/drawingml/2006/main" name="13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6.xml><?xml version="1.0" encoding="utf-8"?>
<a:theme xmlns:a="http://schemas.openxmlformats.org/drawingml/2006/main" name="14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7.xml><?xml version="1.0" encoding="utf-8"?>
<a:theme xmlns:a="http://schemas.openxmlformats.org/drawingml/2006/main" name="16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8.xml><?xml version="1.0" encoding="utf-8"?>
<a:theme xmlns:a="http://schemas.openxmlformats.org/drawingml/2006/main" name="17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4.xml><?xml version="1.0" encoding="utf-8"?>
<a:theme xmlns:a="http://schemas.openxmlformats.org/drawingml/2006/main" name="1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5.xml><?xml version="1.0" encoding="utf-8"?>
<a:theme xmlns:a="http://schemas.openxmlformats.org/drawingml/2006/main" name="7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6.xml><?xml version="1.0" encoding="utf-8"?>
<a:theme xmlns:a="http://schemas.openxmlformats.org/drawingml/2006/main" name="3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7.xml><?xml version="1.0" encoding="utf-8"?>
<a:theme xmlns:a="http://schemas.openxmlformats.org/drawingml/2006/main" name="4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8.xml><?xml version="1.0" encoding="utf-8"?>
<a:theme xmlns:a="http://schemas.openxmlformats.org/drawingml/2006/main" name="5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9.xml><?xml version="1.0" encoding="utf-8"?>
<a:theme xmlns:a="http://schemas.openxmlformats.org/drawingml/2006/main" name="6_Office Theme">
  <a:themeElements>
    <a:clrScheme name="Custom 1">
      <a:dk1>
        <a:sysClr val="windowText" lastClr="000000"/>
      </a:dk1>
      <a:lt1>
        <a:sysClr val="window" lastClr="FFFFFF"/>
      </a:lt1>
      <a:dk2>
        <a:srgbClr val="005868"/>
      </a:dk2>
      <a:lt2>
        <a:srgbClr val="EEECE1"/>
      </a:lt2>
      <a:accent1>
        <a:srgbClr val="E52D00"/>
      </a:accent1>
      <a:accent2>
        <a:srgbClr val="002426"/>
      </a:accent2>
      <a:accent3>
        <a:srgbClr val="665100"/>
      </a:accent3>
      <a:accent4>
        <a:srgbClr val="EFD5A8"/>
      </a:accent4>
      <a:accent5>
        <a:srgbClr val="4BACC6"/>
      </a:accent5>
      <a:accent6>
        <a:srgbClr val="F79646"/>
      </a:accent6>
      <a:hlink>
        <a:srgbClr val="0000FF"/>
      </a:hlink>
      <a:folHlink>
        <a:srgbClr val="801714"/>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DOLA_slide_option_a_0</Template>
  <TotalTime>19338</TotalTime>
  <Words>1295</Words>
  <Application>Microsoft Office PowerPoint</Application>
  <PresentationFormat>On-screen Show (4:3)</PresentationFormat>
  <Paragraphs>212</Paragraphs>
  <Slides>46</Slides>
  <Notes>28</Notes>
  <HiddenSlides>0</HiddenSlides>
  <MMClips>0</MMClips>
  <ScaleCrop>false</ScaleCrop>
  <HeadingPairs>
    <vt:vector size="4" baseType="variant">
      <vt:variant>
        <vt:lpstr>Theme</vt:lpstr>
      </vt:variant>
      <vt:variant>
        <vt:i4>18</vt:i4>
      </vt:variant>
      <vt:variant>
        <vt:lpstr>Slide Titles</vt:lpstr>
      </vt:variant>
      <vt:variant>
        <vt:i4>46</vt:i4>
      </vt:variant>
    </vt:vector>
  </HeadingPairs>
  <TitlesOfParts>
    <vt:vector size="64" baseType="lpstr">
      <vt:lpstr>2_Office Theme</vt:lpstr>
      <vt:lpstr>Office Theme</vt:lpstr>
      <vt:lpstr>8_Office Theme</vt:lpstr>
      <vt:lpstr>1_Office Theme</vt:lpstr>
      <vt:lpstr>7_Office Theme</vt:lpstr>
      <vt:lpstr>3_Office Theme</vt:lpstr>
      <vt:lpstr>4_Office Theme</vt:lpstr>
      <vt:lpstr>5_Office Theme</vt:lpstr>
      <vt:lpstr>6_Office Theme</vt:lpstr>
      <vt:lpstr>10_Office Theme</vt:lpstr>
      <vt:lpstr>15_Office Theme</vt:lpstr>
      <vt:lpstr>9_Office Theme</vt:lpstr>
      <vt:lpstr>11_Office Theme</vt:lpstr>
      <vt:lpstr>12_Office Theme</vt:lpstr>
      <vt:lpstr>13_Office Theme</vt:lpstr>
      <vt:lpstr>14_Office Theme</vt:lpstr>
      <vt:lpstr>16_Office Theme</vt:lpstr>
      <vt:lpstr>17_Office Theme</vt:lpstr>
      <vt:lpstr>Population and Economic Trends   Douglas County, Castle Rock, and Colorado</vt:lpstr>
      <vt:lpstr>State Demography Office</vt:lpstr>
      <vt:lpstr>Current Population</vt:lpstr>
      <vt:lpstr>Big Picture Population Change </vt:lpstr>
      <vt:lpstr>PowerPoint Presentation</vt:lpstr>
      <vt:lpstr>PowerPoint Presentation</vt:lpstr>
      <vt:lpstr>PowerPoint Presentation</vt:lpstr>
      <vt:lpstr>PowerPoint Presentation</vt:lpstr>
      <vt:lpstr>PowerPoint Presentation</vt:lpstr>
      <vt:lpstr>PowerPoint Presentation</vt:lpstr>
      <vt:lpstr>Jobs</vt:lpstr>
      <vt:lpstr>PowerPoint Presentation</vt:lpstr>
      <vt:lpstr>PowerPoint Presentation</vt:lpstr>
      <vt:lpstr>PowerPoint Presentation</vt:lpstr>
      <vt:lpstr>PowerPoint Presentation</vt:lpstr>
      <vt:lpstr>PowerPoint Presentation</vt:lpstr>
      <vt:lpstr>Projections and Aging</vt:lpstr>
      <vt:lpstr>PowerPoint Presentation</vt:lpstr>
      <vt:lpstr>Why Are We Getting Old Fast?</vt:lpstr>
      <vt:lpstr>PowerPoint Presentation</vt:lpstr>
      <vt:lpstr>PowerPoint Presentation</vt:lpstr>
      <vt:lpstr>PowerPoint Presentation</vt:lpstr>
      <vt:lpstr>Household Income….its future is demographically challenged.</vt:lpstr>
      <vt:lpstr>Long-Term Challenges - Colorado</vt:lpstr>
      <vt:lpstr>Thank you</vt:lpstr>
      <vt:lpstr>PowerPoint Presentation</vt:lpstr>
      <vt:lpstr>Aging and Public Finance</vt:lpstr>
      <vt:lpstr>PowerPoint Presentation</vt:lpstr>
      <vt:lpstr>PowerPoint Presentation</vt:lpstr>
      <vt:lpstr>PowerPoint Presentation</vt:lpstr>
      <vt:lpstr>Average Taxable Expenditures and Colorado population in 2010, 2030</vt:lpstr>
      <vt:lpstr>PowerPoint Presentation</vt:lpstr>
      <vt:lpstr>Aging Issues</vt:lpstr>
      <vt:lpstr>Forecasts - Trends</vt:lpstr>
      <vt:lpstr>PowerPoint Presentation</vt:lpstr>
      <vt:lpstr>Share of labor force by age group</vt:lpstr>
      <vt:lpstr>Growth in “leavers” will create more demand for workers</vt:lpstr>
      <vt:lpstr>Median Home Value</vt:lpstr>
      <vt:lpstr>PowerPoint Presentation</vt:lpstr>
      <vt:lpstr>Colorado labor force change 1970-2040</vt:lpstr>
      <vt:lpstr>Aging and Public Finance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CDeGroen</dc:creator>
  <cp:lastModifiedBy>DOLAUser</cp:lastModifiedBy>
  <cp:revision>765</cp:revision>
  <cp:lastPrinted>2015-04-17T16:19:05Z</cp:lastPrinted>
  <dcterms:created xsi:type="dcterms:W3CDTF">2011-10-14T19:32:12Z</dcterms:created>
  <dcterms:modified xsi:type="dcterms:W3CDTF">2016-01-14T17:01:21Z</dcterms:modified>
</cp:coreProperties>
</file>